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64" r:id="rId2"/>
  </p:sldMasterIdLst>
  <p:notesMasterIdLst>
    <p:notesMasterId r:id="rId27"/>
  </p:notesMasterIdLst>
  <p:sldIdLst>
    <p:sldId id="727" r:id="rId3"/>
    <p:sldId id="301" r:id="rId4"/>
    <p:sldId id="310" r:id="rId5"/>
    <p:sldId id="712" r:id="rId6"/>
    <p:sldId id="711" r:id="rId7"/>
    <p:sldId id="721" r:id="rId8"/>
    <p:sldId id="717" r:id="rId9"/>
    <p:sldId id="356" r:id="rId10"/>
    <p:sldId id="266" r:id="rId11"/>
    <p:sldId id="716" r:id="rId12"/>
    <p:sldId id="728" r:id="rId13"/>
    <p:sldId id="290" r:id="rId14"/>
    <p:sldId id="296" r:id="rId15"/>
    <p:sldId id="729" r:id="rId16"/>
    <p:sldId id="730" r:id="rId17"/>
    <p:sldId id="283" r:id="rId18"/>
    <p:sldId id="308" r:id="rId19"/>
    <p:sldId id="276" r:id="rId20"/>
    <p:sldId id="359" r:id="rId21"/>
    <p:sldId id="347" r:id="rId22"/>
    <p:sldId id="316" r:id="rId23"/>
    <p:sldId id="366" r:id="rId24"/>
    <p:sldId id="732" r:id="rId25"/>
    <p:sldId id="731" r:id="rId26"/>
  </p:sldIdLst>
  <p:sldSz cx="12192000" cy="6858000"/>
  <p:notesSz cx="6858000" cy="9144000"/>
  <p:embeddedFontLst>
    <p:embeddedFont>
      <p:font typeface="Cambria" pitchFamily="18" charset="0"/>
      <p:regular r:id="rId28"/>
      <p:bold r:id="rId29"/>
      <p:italic r:id="rId30"/>
      <p:boldItalic r:id="rId31"/>
    </p:embeddedFont>
    <p:embeddedFont>
      <p:font typeface="Proxima Nova Rg" charset="0"/>
      <p:regular r:id="rId32"/>
      <p:bold r:id="rId33"/>
    </p:embeddedFont>
    <p:embeddedFont>
      <p:font typeface="Proxima Nova" charset="0"/>
      <p:regular r:id="rId34"/>
      <p:bold r:id="rId35"/>
      <p:italic r:id="rId36"/>
      <p:boldItalic r:id="rId37"/>
    </p:embeddedFont>
    <p:embeddedFont>
      <p:font typeface="Proxima Nova Extrabold" charset="0"/>
      <p:bold r:id="rId38"/>
      <p:italic r:id="rId39"/>
      <p:boldItalic r:id="rId40"/>
    </p:embeddedFont>
    <p:embeddedFont>
      <p:font typeface="Proxima Nova Semibold" charset="0"/>
      <p:regular r:id="rId41"/>
      <p:bold r:id="rId42"/>
      <p:italic r:id="rId43"/>
      <p:boldItalic r:id="rId44"/>
    </p:embeddedFont>
    <p:embeddedFont>
      <p:font typeface="Proxima Nova Th" charset="0"/>
      <p:regular r:id="rId45"/>
      <p:bold r:id="rId46"/>
    </p:embeddedFont>
    <p:embeddedFont>
      <p:font typeface="Calibri" pitchFamily="34" charset="0"/>
      <p:regular r:id="rId47"/>
      <p:bold r:id="rId48"/>
      <p:italic r:id="rId49"/>
      <p:boldItalic r:id="rId50"/>
    </p:embeddedFont>
    <p:embeddedFont>
      <p:font typeface="Proxima Nova Bl" charset="0"/>
      <p:bold r:id="rId5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pos="3840" userDrawn="1">
          <p15:clr>
            <a:srgbClr val="A4A3A4"/>
          </p15:clr>
        </p15:guide>
        <p15:guide id="2" pos="7310" userDrawn="1">
          <p15:clr>
            <a:srgbClr val="A4A3A4"/>
          </p15:clr>
        </p15:guide>
        <p15:guide id="3" orient="horz" pos="300" userDrawn="1">
          <p15:clr>
            <a:srgbClr val="A4A3A4"/>
          </p15:clr>
        </p15:guide>
        <p15:guide id="4" orient="horz" pos="4020" userDrawn="1">
          <p15:clr>
            <a:srgbClr val="A4A3A4"/>
          </p15:clr>
        </p15:guide>
        <p15:guide id="5" orient="horz" pos="2251" userDrawn="1">
          <p15:clr>
            <a:srgbClr val="A4A3A4"/>
          </p15:clr>
        </p15:guide>
        <p15:guide id="6" pos="25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A3"/>
    <a:srgbClr val="0034CF"/>
    <a:srgbClr val="000080"/>
    <a:srgbClr val="009245"/>
    <a:srgbClr val="36C238"/>
    <a:srgbClr val="F7F7F7"/>
    <a:srgbClr val="B6FFD4"/>
    <a:srgbClr val="A6FCA8"/>
    <a:srgbClr val="F2EDF7"/>
    <a:srgbClr val="FFC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43" autoAdjust="0"/>
    <p:restoredTop sz="93792" autoAdjust="0"/>
  </p:normalViewPr>
  <p:slideViewPr>
    <p:cSldViewPr snapToGrid="0">
      <p:cViewPr>
        <p:scale>
          <a:sx n="62" d="100"/>
          <a:sy n="62" d="100"/>
        </p:scale>
        <p:origin x="-336" y="-29"/>
      </p:cViewPr>
      <p:guideLst>
        <p:guide orient="horz" pos="300"/>
        <p:guide orient="horz" pos="4020"/>
        <p:guide orient="horz" pos="2251"/>
        <p:guide pos="3840"/>
        <p:guide pos="7310"/>
        <p:guide pos="2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2.fntdata"/><Relationship Id="rId21" Type="http://schemas.openxmlformats.org/officeDocument/2006/relationships/slide" Target="slides/slide19.xml"/><Relationship Id="rId34" Type="http://schemas.openxmlformats.org/officeDocument/2006/relationships/font" Target="fonts/font7.fntdata"/><Relationship Id="rId42" Type="http://schemas.openxmlformats.org/officeDocument/2006/relationships/font" Target="fonts/font15.fntdata"/><Relationship Id="rId47" Type="http://schemas.openxmlformats.org/officeDocument/2006/relationships/font" Target="fonts/font20.fntdata"/><Relationship Id="rId50" Type="http://schemas.openxmlformats.org/officeDocument/2006/relationships/font" Target="fonts/font23.fntdata"/><Relationship Id="rId55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6.fntdata"/><Relationship Id="rId38" Type="http://schemas.openxmlformats.org/officeDocument/2006/relationships/font" Target="fonts/font11.fntdata"/><Relationship Id="rId46" Type="http://schemas.openxmlformats.org/officeDocument/2006/relationships/font" Target="fonts/font19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2.fntdata"/><Relationship Id="rId41" Type="http://schemas.openxmlformats.org/officeDocument/2006/relationships/font" Target="fonts/font14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5.fntdata"/><Relationship Id="rId37" Type="http://schemas.openxmlformats.org/officeDocument/2006/relationships/font" Target="fonts/font10.fntdata"/><Relationship Id="rId40" Type="http://schemas.openxmlformats.org/officeDocument/2006/relationships/font" Target="fonts/font13.fntdata"/><Relationship Id="rId45" Type="http://schemas.openxmlformats.org/officeDocument/2006/relationships/font" Target="fonts/font18.fntdata"/><Relationship Id="rId53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1.fntdata"/><Relationship Id="rId36" Type="http://schemas.openxmlformats.org/officeDocument/2006/relationships/font" Target="fonts/font9.fntdata"/><Relationship Id="rId49" Type="http://schemas.openxmlformats.org/officeDocument/2006/relationships/font" Target="fonts/font22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4.fntdata"/><Relationship Id="rId44" Type="http://schemas.openxmlformats.org/officeDocument/2006/relationships/font" Target="fonts/font17.fntdata"/><Relationship Id="rId52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font" Target="fonts/font3.fntdata"/><Relationship Id="rId35" Type="http://schemas.openxmlformats.org/officeDocument/2006/relationships/font" Target="fonts/font8.fntdata"/><Relationship Id="rId43" Type="http://schemas.openxmlformats.org/officeDocument/2006/relationships/font" Target="fonts/font16.fntdata"/><Relationship Id="rId48" Type="http://schemas.openxmlformats.org/officeDocument/2006/relationships/font" Target="fonts/font21.fntdata"/><Relationship Id="rId8" Type="http://schemas.openxmlformats.org/officeDocument/2006/relationships/slide" Target="slides/slide6.xml"/><Relationship Id="rId51" Type="http://schemas.openxmlformats.org/officeDocument/2006/relationships/font" Target="fonts/font24.fntdata"/><Relationship Id="rId3" Type="http://schemas.openxmlformats.org/officeDocument/2006/relationships/slide" Target="slides/slid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32AD15-2FFC-4B8B-857A-B35A43CA6181}" type="doc">
      <dgm:prSet loTypeId="urn:microsoft.com/office/officeart/2005/8/layout/target2" loCatId="relationship" qsTypeId="urn:microsoft.com/office/officeart/2005/8/quickstyle/simple1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3D4F5EFC-07F7-487C-A0B3-95F38EB1204A}">
      <dgm:prSet phldrT="[Текст]" custT="1"/>
      <dgm:spPr/>
      <dgm:t>
        <a:bodyPr/>
        <a:lstStyle/>
        <a:p>
          <a:r>
            <a:rPr lang="ru-RU" sz="1400" b="1" u="sng" kern="1200" dirty="0" err="1">
              <a:solidFill>
                <a:prstClr val="white"/>
              </a:solidFill>
              <a:latin typeface="Proxima Nova Rg"/>
              <a:ea typeface="+mn-ea"/>
              <a:cs typeface="+mn-cs"/>
            </a:rPr>
            <a:t>Профпроба</a:t>
          </a:r>
          <a:r>
            <a:rPr lang="ru-RU" sz="1400" kern="1200" dirty="0">
              <a:solidFill>
                <a:prstClr val="white"/>
              </a:solidFill>
              <a:latin typeface="Proxima Nova Rg"/>
              <a:ea typeface="+mn-ea"/>
              <a:cs typeface="+mn-cs"/>
            </a:rPr>
            <a:t> - это </a:t>
          </a:r>
          <a:r>
            <a:rPr lang="ru-RU" sz="1400" kern="1200" dirty="0" err="1">
              <a:solidFill>
                <a:prstClr val="white"/>
              </a:solidFill>
              <a:latin typeface="Proxima Nova Rg"/>
              <a:ea typeface="+mn-ea"/>
              <a:cs typeface="+mn-cs"/>
            </a:rPr>
            <a:t>профиспытание</a:t>
          </a:r>
          <a:r>
            <a:rPr lang="ru-RU" sz="1400" kern="1200" dirty="0">
              <a:solidFill>
                <a:prstClr val="white"/>
              </a:solidFill>
              <a:latin typeface="Proxima Nova Rg"/>
              <a:ea typeface="+mn-ea"/>
              <a:cs typeface="+mn-cs"/>
            </a:rPr>
            <a:t> или </a:t>
          </a:r>
          <a:r>
            <a:rPr lang="ru-RU" sz="1400" kern="1200" dirty="0" err="1">
              <a:solidFill>
                <a:prstClr val="white"/>
              </a:solidFill>
              <a:latin typeface="Proxima Nova Rg"/>
              <a:ea typeface="+mn-ea"/>
              <a:cs typeface="+mn-cs"/>
            </a:rPr>
            <a:t>профпроверка</a:t>
          </a:r>
          <a:r>
            <a:rPr lang="ru-RU" sz="1400" kern="1200" dirty="0">
              <a:solidFill>
                <a:prstClr val="white"/>
              </a:solidFill>
              <a:latin typeface="Proxima Nova Rg"/>
              <a:ea typeface="+mn-ea"/>
              <a:cs typeface="+mn-cs"/>
            </a:rPr>
            <a:t>, моделирующая элементы конкретного вида профессиональной деятельности, способствующая сознательному, обоснованному выбору направления обучения и будущей профессии</a:t>
          </a:r>
        </a:p>
        <a:p>
          <a:r>
            <a:rPr lang="ru-RU" sz="1400" kern="1200" dirty="0"/>
            <a:t> </a:t>
          </a:r>
          <a:r>
            <a:rPr lang="ru-RU" sz="1400" b="1" u="sng" kern="1200" dirty="0"/>
            <a:t>Система </a:t>
          </a:r>
          <a:r>
            <a:rPr lang="ru-RU" sz="1400" b="1" u="sng" kern="1200" dirty="0" err="1"/>
            <a:t>профпроб</a:t>
          </a:r>
          <a:r>
            <a:rPr lang="ru-RU" sz="1400" b="1" u="sng" kern="1200" dirty="0"/>
            <a:t> УТ:</a:t>
          </a:r>
        </a:p>
        <a:p>
          <a:r>
            <a:rPr lang="ru-RU" sz="1400" kern="1200" dirty="0"/>
            <a:t>– элемент системы профессиональной самореализации детей и молодёжи республики</a:t>
          </a:r>
        </a:p>
        <a:p>
          <a:r>
            <a:rPr lang="ru-RU" sz="1400" kern="1200" dirty="0"/>
            <a:t>– встроена в ИПР студента УТ</a:t>
          </a:r>
        </a:p>
        <a:p>
          <a:endParaRPr lang="ru-RU" sz="1200" kern="1200" dirty="0"/>
        </a:p>
      </dgm:t>
    </dgm:pt>
    <dgm:pt modelId="{AA3DD6B4-74C0-44B2-B5E2-BD4D6348C411}" type="parTrans" cxnId="{C4B3FF78-054A-4FEC-94B2-6BE151539CCE}">
      <dgm:prSet/>
      <dgm:spPr/>
      <dgm:t>
        <a:bodyPr/>
        <a:lstStyle/>
        <a:p>
          <a:endParaRPr lang="ru-RU"/>
        </a:p>
      </dgm:t>
    </dgm:pt>
    <dgm:pt modelId="{B2820A8A-158B-43EC-AADE-E00AE21A61A8}" type="sibTrans" cxnId="{C4B3FF78-054A-4FEC-94B2-6BE151539CCE}">
      <dgm:prSet/>
      <dgm:spPr/>
      <dgm:t>
        <a:bodyPr/>
        <a:lstStyle/>
        <a:p>
          <a:endParaRPr lang="ru-RU"/>
        </a:p>
      </dgm:t>
    </dgm:pt>
    <dgm:pt modelId="{01FD5DC5-FF8A-4EE5-9942-8BB2E950802D}">
      <dgm:prSet phldrT="[Текст]"/>
      <dgm:spPr/>
      <dgm:t>
        <a:bodyPr/>
        <a:lstStyle/>
        <a:p>
          <a:r>
            <a:rPr lang="ru-RU" dirty="0"/>
            <a:t>Массовое вовлечение школьников (по линии </a:t>
          </a:r>
          <a:r>
            <a:rPr lang="ru-RU" dirty="0" err="1"/>
            <a:t>МОиН</a:t>
          </a:r>
          <a:r>
            <a:rPr lang="ru-RU" dirty="0"/>
            <a:t> РТ, РЦ и партнёров) </a:t>
          </a:r>
        </a:p>
      </dgm:t>
    </dgm:pt>
    <dgm:pt modelId="{E6442C22-CD55-40C3-AE29-B96CEC691E4D}" type="parTrans" cxnId="{057B18CD-35F7-44D3-A6B1-95BFAEBB91B4}">
      <dgm:prSet/>
      <dgm:spPr/>
      <dgm:t>
        <a:bodyPr/>
        <a:lstStyle/>
        <a:p>
          <a:endParaRPr lang="ru-RU"/>
        </a:p>
      </dgm:t>
    </dgm:pt>
    <dgm:pt modelId="{3B856215-1E8D-45BA-99A8-E45F3F5204C0}" type="sibTrans" cxnId="{057B18CD-35F7-44D3-A6B1-95BFAEBB91B4}">
      <dgm:prSet/>
      <dgm:spPr/>
      <dgm:t>
        <a:bodyPr/>
        <a:lstStyle/>
        <a:p>
          <a:endParaRPr lang="ru-RU"/>
        </a:p>
      </dgm:t>
    </dgm:pt>
    <dgm:pt modelId="{913E7152-BF4F-4583-A832-D9A7EE9F4587}">
      <dgm:prSet phldrT="[Текст]"/>
      <dgm:spPr/>
      <dgm:t>
        <a:bodyPr/>
        <a:lstStyle/>
        <a:p>
          <a:r>
            <a:rPr lang="ru-RU" dirty="0"/>
            <a:t>Рейтинги, соревнования, призы индивидуальные и коллективные</a:t>
          </a:r>
        </a:p>
      </dgm:t>
    </dgm:pt>
    <dgm:pt modelId="{4052E1CF-5145-4138-8C52-29E09746085A}" type="parTrans" cxnId="{E7DE3E7D-7F6D-4CE8-91B1-E01229CD5E2C}">
      <dgm:prSet/>
      <dgm:spPr/>
      <dgm:t>
        <a:bodyPr/>
        <a:lstStyle/>
        <a:p>
          <a:endParaRPr lang="ru-RU"/>
        </a:p>
      </dgm:t>
    </dgm:pt>
    <dgm:pt modelId="{F048AB24-1E5D-4338-9C92-37ED5529FD6E}" type="sibTrans" cxnId="{E7DE3E7D-7F6D-4CE8-91B1-E01229CD5E2C}">
      <dgm:prSet/>
      <dgm:spPr/>
      <dgm:t>
        <a:bodyPr/>
        <a:lstStyle/>
        <a:p>
          <a:endParaRPr lang="ru-RU"/>
        </a:p>
      </dgm:t>
    </dgm:pt>
    <dgm:pt modelId="{88F9A171-7BAD-4AA4-8A84-8E6404E24423}">
      <dgm:prSet phldrT="[Текст]"/>
      <dgm:spPr/>
      <dgm:t>
        <a:bodyPr/>
        <a:lstStyle/>
        <a:p>
          <a:r>
            <a:rPr lang="ru-RU" b="1" u="sng" dirty="0"/>
            <a:t>Тип 2</a:t>
          </a:r>
          <a:r>
            <a:rPr lang="ru-RU" b="1" u="none" dirty="0"/>
            <a:t>: 2</a:t>
          </a:r>
          <a:r>
            <a:rPr lang="ru-RU" u="none" dirty="0"/>
            <a:t> вебинара:</a:t>
          </a:r>
        </a:p>
        <a:p>
          <a:r>
            <a:rPr lang="ru-RU" dirty="0"/>
            <a:t>+ вебинар - информация о профессии, мастер-класс</a:t>
          </a:r>
        </a:p>
        <a:p>
          <a:r>
            <a:rPr lang="ru-RU" dirty="0"/>
            <a:t>+ самостоятельная практика</a:t>
          </a:r>
        </a:p>
        <a:p>
          <a:r>
            <a:rPr lang="ru-RU" dirty="0"/>
            <a:t>+ вебинар - консультация по итогам практики</a:t>
          </a:r>
        </a:p>
      </dgm:t>
    </dgm:pt>
    <dgm:pt modelId="{482E7CFF-ABFA-4D86-8867-5DA34FD3D3DA}" type="parTrans" cxnId="{C387F88E-CE9F-4C7D-9CAA-ACC27680C3F3}">
      <dgm:prSet/>
      <dgm:spPr/>
      <dgm:t>
        <a:bodyPr/>
        <a:lstStyle/>
        <a:p>
          <a:endParaRPr lang="ru-RU"/>
        </a:p>
      </dgm:t>
    </dgm:pt>
    <dgm:pt modelId="{4CBC48E3-F446-45D3-9408-8E8200C94E8C}" type="sibTrans" cxnId="{C387F88E-CE9F-4C7D-9CAA-ACC27680C3F3}">
      <dgm:prSet/>
      <dgm:spPr/>
      <dgm:t>
        <a:bodyPr/>
        <a:lstStyle/>
        <a:p>
          <a:endParaRPr lang="ru-RU"/>
        </a:p>
      </dgm:t>
    </dgm:pt>
    <dgm:pt modelId="{E84E4B61-556D-4782-8BEC-6EE372BF3F49}">
      <dgm:prSet phldrT="[Текст]"/>
      <dgm:spPr/>
      <dgm:t>
        <a:bodyPr/>
        <a:lstStyle/>
        <a:p>
          <a:r>
            <a:rPr lang="ru-RU" dirty="0"/>
            <a:t>Индивидуальные</a:t>
          </a:r>
        </a:p>
      </dgm:t>
    </dgm:pt>
    <dgm:pt modelId="{A9836B24-F07A-460A-BD77-949315CF4CD8}" type="parTrans" cxnId="{6FEBF835-0395-44D0-A848-140E3A4786E1}">
      <dgm:prSet/>
      <dgm:spPr/>
      <dgm:t>
        <a:bodyPr/>
        <a:lstStyle/>
        <a:p>
          <a:endParaRPr lang="ru-RU"/>
        </a:p>
      </dgm:t>
    </dgm:pt>
    <dgm:pt modelId="{B201AB94-A478-4606-AD21-D7859A7CE9FA}" type="sibTrans" cxnId="{6FEBF835-0395-44D0-A848-140E3A4786E1}">
      <dgm:prSet/>
      <dgm:spPr/>
      <dgm:t>
        <a:bodyPr/>
        <a:lstStyle/>
        <a:p>
          <a:endParaRPr lang="ru-RU"/>
        </a:p>
      </dgm:t>
    </dgm:pt>
    <dgm:pt modelId="{295C64FE-6BD8-4175-A1C5-4BAFE2A1198B}">
      <dgm:prSet phldrT="[Текст]"/>
      <dgm:spPr/>
      <dgm:t>
        <a:bodyPr/>
        <a:lstStyle/>
        <a:p>
          <a:r>
            <a:rPr lang="ru-RU" dirty="0"/>
            <a:t>Групповые</a:t>
          </a:r>
        </a:p>
      </dgm:t>
    </dgm:pt>
    <dgm:pt modelId="{97F19F03-FB4D-44BB-8044-46435AE9CEFD}" type="parTrans" cxnId="{F812A2EC-E5EA-4464-B3D7-B69C516F3778}">
      <dgm:prSet/>
      <dgm:spPr/>
      <dgm:t>
        <a:bodyPr/>
        <a:lstStyle/>
        <a:p>
          <a:endParaRPr lang="ru-RU"/>
        </a:p>
      </dgm:t>
    </dgm:pt>
    <dgm:pt modelId="{1B5C1576-6DAB-4C9B-B7CD-77FB3C5D216F}" type="sibTrans" cxnId="{F812A2EC-E5EA-4464-B3D7-B69C516F3778}">
      <dgm:prSet/>
      <dgm:spPr/>
      <dgm:t>
        <a:bodyPr/>
        <a:lstStyle/>
        <a:p>
          <a:endParaRPr lang="ru-RU"/>
        </a:p>
      </dgm:t>
    </dgm:pt>
    <dgm:pt modelId="{6978D28C-BD60-4C60-95AA-738D67B94648}">
      <dgm:prSet phldrT="[Текст]"/>
      <dgm:spPr/>
      <dgm:t>
        <a:bodyPr/>
        <a:lstStyle/>
        <a:p>
          <a:r>
            <a:rPr lang="ru-RU" b="1" u="sng" dirty="0"/>
            <a:t>Тип 1: </a:t>
          </a:r>
          <a:r>
            <a:rPr lang="ru-RU" dirty="0"/>
            <a:t>Видео лекция + вебинар с экспертом</a:t>
          </a:r>
        </a:p>
        <a:p>
          <a:r>
            <a:rPr lang="ru-RU" dirty="0"/>
            <a:t>+ вводная видео лекция </a:t>
          </a:r>
        </a:p>
        <a:p>
          <a:r>
            <a:rPr lang="ru-RU" dirty="0"/>
            <a:t>+ самостоятельная практика </a:t>
          </a:r>
        </a:p>
        <a:p>
          <a:r>
            <a:rPr lang="ru-RU" dirty="0"/>
            <a:t>+ онлайн консультация по итогам</a:t>
          </a:r>
        </a:p>
      </dgm:t>
    </dgm:pt>
    <dgm:pt modelId="{F349DDD3-FFB3-47B8-A8D0-DA4390E68D96}" type="parTrans" cxnId="{F1DBF3FE-20E2-4D3D-81DE-60C3CA56BED9}">
      <dgm:prSet/>
      <dgm:spPr/>
      <dgm:t>
        <a:bodyPr/>
        <a:lstStyle/>
        <a:p>
          <a:endParaRPr lang="ru-RU"/>
        </a:p>
      </dgm:t>
    </dgm:pt>
    <dgm:pt modelId="{CDFA8F05-B2EA-4CD0-8A5B-79648DDE9091}" type="sibTrans" cxnId="{F1DBF3FE-20E2-4D3D-81DE-60C3CA56BED9}">
      <dgm:prSet/>
      <dgm:spPr/>
      <dgm:t>
        <a:bodyPr/>
        <a:lstStyle/>
        <a:p>
          <a:endParaRPr lang="ru-RU"/>
        </a:p>
      </dgm:t>
    </dgm:pt>
    <dgm:pt modelId="{C532DFC8-D59E-4DE8-AC67-E93653DF7E59}">
      <dgm:prSet phldrT="[Текст]"/>
      <dgm:spPr/>
      <dgm:t>
        <a:bodyPr/>
        <a:lstStyle/>
        <a:p>
          <a:r>
            <a:rPr lang="ru-RU" dirty="0"/>
            <a:t>Эксперты – партнёры курса «Выбери профессию», «Сэлэт» и др.</a:t>
          </a:r>
        </a:p>
      </dgm:t>
    </dgm:pt>
    <dgm:pt modelId="{9BC5D8E8-9B45-4937-A178-F8D93C1F90FF}" type="parTrans" cxnId="{A32C246F-40E4-47C0-A4DC-9EE15D678872}">
      <dgm:prSet/>
      <dgm:spPr/>
      <dgm:t>
        <a:bodyPr/>
        <a:lstStyle/>
        <a:p>
          <a:endParaRPr lang="ru-RU"/>
        </a:p>
      </dgm:t>
    </dgm:pt>
    <dgm:pt modelId="{FF08E396-BA01-4D5E-925F-130D1577A606}" type="sibTrans" cxnId="{A32C246F-40E4-47C0-A4DC-9EE15D678872}">
      <dgm:prSet/>
      <dgm:spPr/>
      <dgm:t>
        <a:bodyPr/>
        <a:lstStyle/>
        <a:p>
          <a:endParaRPr lang="ru-RU"/>
        </a:p>
      </dgm:t>
    </dgm:pt>
    <dgm:pt modelId="{7F7456FF-FF36-41DA-A641-332D953BE9B1}">
      <dgm:prSet phldrT="[Текст]"/>
      <dgm:spPr/>
      <dgm:t>
        <a:bodyPr/>
        <a:lstStyle/>
        <a:p>
          <a:r>
            <a:rPr lang="ru-RU" dirty="0"/>
            <a:t>15 стартовых тем, выбранных по итогам фокус-группы со студентами УТ</a:t>
          </a:r>
        </a:p>
      </dgm:t>
    </dgm:pt>
    <dgm:pt modelId="{2DFAE023-D1B6-47F5-ADCF-596C3CD8C9A9}" type="parTrans" cxnId="{DC1FA787-3604-45E2-A126-7178A76459A8}">
      <dgm:prSet/>
      <dgm:spPr/>
      <dgm:t>
        <a:bodyPr/>
        <a:lstStyle/>
        <a:p>
          <a:endParaRPr lang="ru-RU"/>
        </a:p>
      </dgm:t>
    </dgm:pt>
    <dgm:pt modelId="{744F6B1D-819F-4DD8-805D-9AAA72303C24}" type="sibTrans" cxnId="{DC1FA787-3604-45E2-A126-7178A76459A8}">
      <dgm:prSet/>
      <dgm:spPr/>
      <dgm:t>
        <a:bodyPr/>
        <a:lstStyle/>
        <a:p>
          <a:endParaRPr lang="ru-RU"/>
        </a:p>
      </dgm:t>
    </dgm:pt>
    <dgm:pt modelId="{362E84FC-64E6-4212-B19B-2EAE35B23582}">
      <dgm:prSet phldrT="[Текст]"/>
      <dgm:spPr/>
      <dgm:t>
        <a:bodyPr/>
        <a:lstStyle/>
        <a:p>
          <a:r>
            <a:rPr lang="en-US" dirty="0"/>
            <a:t>SCRUM </a:t>
          </a:r>
          <a:r>
            <a:rPr lang="ru-RU" dirty="0"/>
            <a:t>– разработка с фокус-группой студентов УТ</a:t>
          </a:r>
        </a:p>
      </dgm:t>
    </dgm:pt>
    <dgm:pt modelId="{A6E7BDFE-89DF-4C82-A33B-056BB73017CE}" type="parTrans" cxnId="{7357B5EE-21D7-4D30-B6E6-CFDFEB0E7EF0}">
      <dgm:prSet/>
      <dgm:spPr/>
      <dgm:t>
        <a:bodyPr/>
        <a:lstStyle/>
        <a:p>
          <a:endParaRPr lang="ru-RU"/>
        </a:p>
      </dgm:t>
    </dgm:pt>
    <dgm:pt modelId="{CB47F8AF-D2E3-4C84-90DC-9F3398FDAB4B}" type="sibTrans" cxnId="{7357B5EE-21D7-4D30-B6E6-CFDFEB0E7EF0}">
      <dgm:prSet/>
      <dgm:spPr/>
      <dgm:t>
        <a:bodyPr/>
        <a:lstStyle/>
        <a:p>
          <a:endParaRPr lang="ru-RU"/>
        </a:p>
      </dgm:t>
    </dgm:pt>
    <dgm:pt modelId="{3C7E546D-1DC3-4A9B-AAFD-98D33F2F9862}">
      <dgm:prSet phldrT="[Текст]"/>
      <dgm:spPr/>
      <dgm:t>
        <a:bodyPr/>
        <a:lstStyle/>
        <a:p>
          <a:r>
            <a:rPr lang="ru-RU" dirty="0"/>
            <a:t>Мотивация для экспертов на основе рейтингов</a:t>
          </a:r>
        </a:p>
      </dgm:t>
    </dgm:pt>
    <dgm:pt modelId="{93F71B10-B4A3-45A2-B3D7-CE3022B0979B}" type="parTrans" cxnId="{C4693B1B-9750-457F-A1AE-F5FDD4A61976}">
      <dgm:prSet/>
      <dgm:spPr/>
      <dgm:t>
        <a:bodyPr/>
        <a:lstStyle/>
        <a:p>
          <a:endParaRPr lang="ru-RU"/>
        </a:p>
      </dgm:t>
    </dgm:pt>
    <dgm:pt modelId="{B4DC6A57-479C-41AA-98B5-036B9415A792}" type="sibTrans" cxnId="{C4693B1B-9750-457F-A1AE-F5FDD4A61976}">
      <dgm:prSet/>
      <dgm:spPr/>
      <dgm:t>
        <a:bodyPr/>
        <a:lstStyle/>
        <a:p>
          <a:endParaRPr lang="ru-RU"/>
        </a:p>
      </dgm:t>
    </dgm:pt>
    <dgm:pt modelId="{BCAF36DB-283A-4F7E-9417-6BDFC4C3DBE0}">
      <dgm:prSet phldrT="[Текст]"/>
      <dgm:spPr/>
      <dgm:t>
        <a:bodyPr/>
        <a:lstStyle/>
        <a:p>
          <a:r>
            <a:rPr lang="ru-RU" dirty="0"/>
            <a:t>База вебинаров на </a:t>
          </a:r>
          <a:r>
            <a:rPr lang="en-US" dirty="0"/>
            <a:t>YouTube </a:t>
          </a:r>
          <a:r>
            <a:rPr lang="ru-RU" dirty="0"/>
            <a:t>канале УТ</a:t>
          </a:r>
        </a:p>
      </dgm:t>
    </dgm:pt>
    <dgm:pt modelId="{F031A100-668F-462B-A4F6-7122F9ED8844}" type="parTrans" cxnId="{C38C5F53-D465-4B7E-9759-1B98CC34E6D3}">
      <dgm:prSet/>
      <dgm:spPr/>
      <dgm:t>
        <a:bodyPr/>
        <a:lstStyle/>
        <a:p>
          <a:endParaRPr lang="ru-RU"/>
        </a:p>
      </dgm:t>
    </dgm:pt>
    <dgm:pt modelId="{DB5D67C5-B5B2-43F7-9C61-41FE645D4831}" type="sibTrans" cxnId="{C38C5F53-D465-4B7E-9759-1B98CC34E6D3}">
      <dgm:prSet/>
      <dgm:spPr/>
      <dgm:t>
        <a:bodyPr/>
        <a:lstStyle/>
        <a:p>
          <a:endParaRPr lang="ru-RU"/>
        </a:p>
      </dgm:t>
    </dgm:pt>
    <dgm:pt modelId="{30E51F86-12CF-4462-940B-DF895B7BF104}" type="pres">
      <dgm:prSet presAssocID="{1232AD15-2FFC-4B8B-857A-B35A43CA6181}" presName="Name0" presStyleCnt="0">
        <dgm:presLayoutVars>
          <dgm:chMax val="3"/>
          <dgm:chPref val="1"/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022B5DE-F8A9-4943-9193-33D4457A6C9A}" type="pres">
      <dgm:prSet presAssocID="{1232AD15-2FFC-4B8B-857A-B35A43CA6181}" presName="outerBox" presStyleCnt="0"/>
      <dgm:spPr/>
    </dgm:pt>
    <dgm:pt modelId="{7B453569-BDE1-4FB7-8B90-1C303C05703F}" type="pres">
      <dgm:prSet presAssocID="{1232AD15-2FFC-4B8B-857A-B35A43CA6181}" presName="outerBoxParent" presStyleLbl="node1" presStyleIdx="0" presStyleCnt="3" custLinFactNeighborX="-1769" custLinFactNeighborY="1863"/>
      <dgm:spPr/>
      <dgm:t>
        <a:bodyPr/>
        <a:lstStyle/>
        <a:p>
          <a:endParaRPr lang="ru-RU"/>
        </a:p>
      </dgm:t>
    </dgm:pt>
    <dgm:pt modelId="{4836CFA3-A639-4B7E-9205-29C923004776}" type="pres">
      <dgm:prSet presAssocID="{1232AD15-2FFC-4B8B-857A-B35A43CA6181}" presName="outerBoxChildren" presStyleCnt="0"/>
      <dgm:spPr/>
    </dgm:pt>
    <dgm:pt modelId="{AEA57969-AD7A-48AA-9870-AC991A0346EC}" type="pres">
      <dgm:prSet presAssocID="{01FD5DC5-FF8A-4EE5-9942-8BB2E950802D}" presName="oChild" presStyleLbl="fgAcc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337A36-751B-479D-B795-113ECF650AA8}" type="pres">
      <dgm:prSet presAssocID="{3B856215-1E8D-45BA-99A8-E45F3F5204C0}" presName="outerSibTrans" presStyleCnt="0"/>
      <dgm:spPr/>
    </dgm:pt>
    <dgm:pt modelId="{D98DFE5F-A267-4619-8447-B76202D852A5}" type="pres">
      <dgm:prSet presAssocID="{362E84FC-64E6-4212-B19B-2EAE35B23582}" presName="oChild" presStyleLbl="fgAcc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33BEC0-D6C0-445F-A028-13E52F328908}" type="pres">
      <dgm:prSet presAssocID="{CB47F8AF-D2E3-4C84-90DC-9F3398FDAB4B}" presName="outerSibTrans" presStyleCnt="0"/>
      <dgm:spPr/>
    </dgm:pt>
    <dgm:pt modelId="{28E37806-34C8-4F42-A41A-3D9BCC8DD4F2}" type="pres">
      <dgm:prSet presAssocID="{913E7152-BF4F-4583-A832-D9A7EE9F4587}" presName="oChild" presStyleLbl="fgAcc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348349-CFD5-4D25-97ED-40D0F5A08265}" type="pres">
      <dgm:prSet presAssocID="{F048AB24-1E5D-4338-9C92-37ED5529FD6E}" presName="outerSibTrans" presStyleCnt="0"/>
      <dgm:spPr/>
    </dgm:pt>
    <dgm:pt modelId="{437D83F5-1A7E-4BC5-8817-81FA3944D134}" type="pres">
      <dgm:prSet presAssocID="{3C7E546D-1DC3-4A9B-AAFD-98D33F2F9862}" presName="oChild" presStyleLbl="fgAcc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B5BA36-FB56-4A90-82AF-726451F4BADC}" type="pres">
      <dgm:prSet presAssocID="{1232AD15-2FFC-4B8B-857A-B35A43CA6181}" presName="middleBox" presStyleCnt="0"/>
      <dgm:spPr/>
    </dgm:pt>
    <dgm:pt modelId="{38DA832D-CFE1-4204-B4E8-E60B1513172C}" type="pres">
      <dgm:prSet presAssocID="{1232AD15-2FFC-4B8B-857A-B35A43CA6181}" presName="middleBoxParent" presStyleLbl="node1" presStyleIdx="1" presStyleCnt="3"/>
      <dgm:spPr/>
      <dgm:t>
        <a:bodyPr/>
        <a:lstStyle/>
        <a:p>
          <a:endParaRPr lang="ru-RU"/>
        </a:p>
      </dgm:t>
    </dgm:pt>
    <dgm:pt modelId="{5A1C1B2B-4791-46AD-A359-B2B235191D6B}" type="pres">
      <dgm:prSet presAssocID="{1232AD15-2FFC-4B8B-857A-B35A43CA6181}" presName="middleBoxChildren" presStyleCnt="0"/>
      <dgm:spPr/>
    </dgm:pt>
    <dgm:pt modelId="{8623F9E1-3361-47F8-AF5D-F66ACCBD23ED}" type="pres">
      <dgm:prSet presAssocID="{E84E4B61-556D-4782-8BEC-6EE372BF3F49}" presName="mChild" presStyleLbl="fgAcc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5EA4FB-FAD1-47B2-B988-C815A0C97352}" type="pres">
      <dgm:prSet presAssocID="{B201AB94-A478-4606-AD21-D7859A7CE9FA}" presName="middleSibTrans" presStyleCnt="0"/>
      <dgm:spPr/>
    </dgm:pt>
    <dgm:pt modelId="{58F65979-0213-4B6C-A990-F2C045A3A66C}" type="pres">
      <dgm:prSet presAssocID="{295C64FE-6BD8-4175-A1C5-4BAFE2A1198B}" presName="mChild" presStyleLbl="fgAcc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50C4C5-7503-40B3-B387-C4B02F694B93}" type="pres">
      <dgm:prSet presAssocID="{1232AD15-2FFC-4B8B-857A-B35A43CA6181}" presName="centerBox" presStyleCnt="0"/>
      <dgm:spPr/>
    </dgm:pt>
    <dgm:pt modelId="{018F244E-CEA3-4539-98A6-50775A87EAAA}" type="pres">
      <dgm:prSet presAssocID="{1232AD15-2FFC-4B8B-857A-B35A43CA6181}" presName="centerBoxParent" presStyleLbl="node1" presStyleIdx="2" presStyleCnt="3" custScaleY="117090"/>
      <dgm:spPr/>
      <dgm:t>
        <a:bodyPr/>
        <a:lstStyle/>
        <a:p>
          <a:endParaRPr lang="ru-RU"/>
        </a:p>
      </dgm:t>
    </dgm:pt>
    <dgm:pt modelId="{A3F76C96-8DEC-463F-A8B2-30BA672DDD85}" type="pres">
      <dgm:prSet presAssocID="{1232AD15-2FFC-4B8B-857A-B35A43CA6181}" presName="centerBoxChildren" presStyleCnt="0"/>
      <dgm:spPr/>
    </dgm:pt>
    <dgm:pt modelId="{49D2FFC9-274D-49CB-ADEF-F598CC17BCE2}" type="pres">
      <dgm:prSet presAssocID="{C532DFC8-D59E-4DE8-AC67-E93653DF7E59}" presName="cChild" presStyleLbl="fgAcc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97D3F9-DFF3-4CB2-B0CF-74A30B1AAB47}" type="pres">
      <dgm:prSet presAssocID="{FF08E396-BA01-4D5E-925F-130D1577A606}" presName="centerSibTrans" presStyleCnt="0"/>
      <dgm:spPr/>
    </dgm:pt>
    <dgm:pt modelId="{4C7D8D27-66CF-4D6B-B975-95BB62C3B076}" type="pres">
      <dgm:prSet presAssocID="{BCAF36DB-283A-4F7E-9417-6BDFC4C3DBE0}" presName="cChild" presStyleLbl="fgAcc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BB98A3-C895-4E49-850E-87CEA5410A58}" type="pres">
      <dgm:prSet presAssocID="{DB5D67C5-B5B2-43F7-9C61-41FE645D4831}" presName="centerSibTrans" presStyleCnt="0"/>
      <dgm:spPr/>
    </dgm:pt>
    <dgm:pt modelId="{2819061C-DEE3-40E7-9DBD-8058762BFBF2}" type="pres">
      <dgm:prSet presAssocID="{7F7456FF-FF36-41DA-A641-332D953BE9B1}" presName="cChild" presStyleLbl="fgAcc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5009F88-9BAC-4546-9304-7A6238AD48F8}" type="presOf" srcId="{01FD5DC5-FF8A-4EE5-9942-8BB2E950802D}" destId="{AEA57969-AD7A-48AA-9870-AC991A0346EC}" srcOrd="0" destOrd="0" presId="urn:microsoft.com/office/officeart/2005/8/layout/target2"/>
    <dgm:cxn modelId="{DC1FA787-3604-45E2-A126-7178A76459A8}" srcId="{6978D28C-BD60-4C60-95AA-738D67B94648}" destId="{7F7456FF-FF36-41DA-A641-332D953BE9B1}" srcOrd="2" destOrd="0" parTransId="{2DFAE023-D1B6-47F5-ADCF-596C3CD8C9A9}" sibTransId="{744F6B1D-819F-4DD8-805D-9AAA72303C24}"/>
    <dgm:cxn modelId="{C506D9B4-3ADD-4F40-93C6-3758035964BD}" type="presOf" srcId="{7F7456FF-FF36-41DA-A641-332D953BE9B1}" destId="{2819061C-DEE3-40E7-9DBD-8058762BFBF2}" srcOrd="0" destOrd="0" presId="urn:microsoft.com/office/officeart/2005/8/layout/target2"/>
    <dgm:cxn modelId="{62421570-73AE-4056-9789-A2EA66BDA79C}" type="presOf" srcId="{C532DFC8-D59E-4DE8-AC67-E93653DF7E59}" destId="{49D2FFC9-274D-49CB-ADEF-F598CC17BCE2}" srcOrd="0" destOrd="0" presId="urn:microsoft.com/office/officeart/2005/8/layout/target2"/>
    <dgm:cxn modelId="{C387F88E-CE9F-4C7D-9CAA-ACC27680C3F3}" srcId="{1232AD15-2FFC-4B8B-857A-B35A43CA6181}" destId="{88F9A171-7BAD-4AA4-8A84-8E6404E24423}" srcOrd="1" destOrd="0" parTransId="{482E7CFF-ABFA-4D86-8867-5DA34FD3D3DA}" sibTransId="{4CBC48E3-F446-45D3-9408-8E8200C94E8C}"/>
    <dgm:cxn modelId="{1C7C0D10-3EA7-42D8-B064-8FCA0BEC32C6}" type="presOf" srcId="{1232AD15-2FFC-4B8B-857A-B35A43CA6181}" destId="{30E51F86-12CF-4462-940B-DF895B7BF104}" srcOrd="0" destOrd="0" presId="urn:microsoft.com/office/officeart/2005/8/layout/target2"/>
    <dgm:cxn modelId="{0391BBF2-CF37-4F4F-B09A-DA66F10845FF}" type="presOf" srcId="{88F9A171-7BAD-4AA4-8A84-8E6404E24423}" destId="{38DA832D-CFE1-4204-B4E8-E60B1513172C}" srcOrd="0" destOrd="0" presId="urn:microsoft.com/office/officeart/2005/8/layout/target2"/>
    <dgm:cxn modelId="{15F4FDFD-212C-4800-9B69-E2EA8426307E}" type="presOf" srcId="{BCAF36DB-283A-4F7E-9417-6BDFC4C3DBE0}" destId="{4C7D8D27-66CF-4D6B-B975-95BB62C3B076}" srcOrd="0" destOrd="0" presId="urn:microsoft.com/office/officeart/2005/8/layout/target2"/>
    <dgm:cxn modelId="{705F1786-39F4-4D7A-A684-887DC5A0C433}" type="presOf" srcId="{3D4F5EFC-07F7-487C-A0B3-95F38EB1204A}" destId="{7B453569-BDE1-4FB7-8B90-1C303C05703F}" srcOrd="0" destOrd="0" presId="urn:microsoft.com/office/officeart/2005/8/layout/target2"/>
    <dgm:cxn modelId="{A32C246F-40E4-47C0-A4DC-9EE15D678872}" srcId="{6978D28C-BD60-4C60-95AA-738D67B94648}" destId="{C532DFC8-D59E-4DE8-AC67-E93653DF7E59}" srcOrd="0" destOrd="0" parTransId="{9BC5D8E8-9B45-4937-A178-F8D93C1F90FF}" sibTransId="{FF08E396-BA01-4D5E-925F-130D1577A606}"/>
    <dgm:cxn modelId="{E7DE3E7D-7F6D-4CE8-91B1-E01229CD5E2C}" srcId="{3D4F5EFC-07F7-487C-A0B3-95F38EB1204A}" destId="{913E7152-BF4F-4583-A832-D9A7EE9F4587}" srcOrd="2" destOrd="0" parTransId="{4052E1CF-5145-4138-8C52-29E09746085A}" sibTransId="{F048AB24-1E5D-4338-9C92-37ED5529FD6E}"/>
    <dgm:cxn modelId="{6FEBF835-0395-44D0-A848-140E3A4786E1}" srcId="{88F9A171-7BAD-4AA4-8A84-8E6404E24423}" destId="{E84E4B61-556D-4782-8BEC-6EE372BF3F49}" srcOrd="0" destOrd="0" parTransId="{A9836B24-F07A-460A-BD77-949315CF4CD8}" sibTransId="{B201AB94-A478-4606-AD21-D7859A7CE9FA}"/>
    <dgm:cxn modelId="{7357B5EE-21D7-4D30-B6E6-CFDFEB0E7EF0}" srcId="{3D4F5EFC-07F7-487C-A0B3-95F38EB1204A}" destId="{362E84FC-64E6-4212-B19B-2EAE35B23582}" srcOrd="1" destOrd="0" parTransId="{A6E7BDFE-89DF-4C82-A33B-056BB73017CE}" sibTransId="{CB47F8AF-D2E3-4C84-90DC-9F3398FDAB4B}"/>
    <dgm:cxn modelId="{C90592C8-2E1D-4FBE-8E8B-B803A32A79C5}" type="presOf" srcId="{295C64FE-6BD8-4175-A1C5-4BAFE2A1198B}" destId="{58F65979-0213-4B6C-A990-F2C045A3A66C}" srcOrd="0" destOrd="0" presId="urn:microsoft.com/office/officeart/2005/8/layout/target2"/>
    <dgm:cxn modelId="{C4693B1B-9750-457F-A1AE-F5FDD4A61976}" srcId="{3D4F5EFC-07F7-487C-A0B3-95F38EB1204A}" destId="{3C7E546D-1DC3-4A9B-AAFD-98D33F2F9862}" srcOrd="3" destOrd="0" parTransId="{93F71B10-B4A3-45A2-B3D7-CE3022B0979B}" sibTransId="{B4DC6A57-479C-41AA-98B5-036B9415A792}"/>
    <dgm:cxn modelId="{057B18CD-35F7-44D3-A6B1-95BFAEBB91B4}" srcId="{3D4F5EFC-07F7-487C-A0B3-95F38EB1204A}" destId="{01FD5DC5-FF8A-4EE5-9942-8BB2E950802D}" srcOrd="0" destOrd="0" parTransId="{E6442C22-CD55-40C3-AE29-B96CEC691E4D}" sibTransId="{3B856215-1E8D-45BA-99A8-E45F3F5204C0}"/>
    <dgm:cxn modelId="{282D2FBE-9109-4168-9AD8-C1B65022F9BD}" type="presOf" srcId="{E84E4B61-556D-4782-8BEC-6EE372BF3F49}" destId="{8623F9E1-3361-47F8-AF5D-F66ACCBD23ED}" srcOrd="0" destOrd="0" presId="urn:microsoft.com/office/officeart/2005/8/layout/target2"/>
    <dgm:cxn modelId="{F812A2EC-E5EA-4464-B3D7-B69C516F3778}" srcId="{88F9A171-7BAD-4AA4-8A84-8E6404E24423}" destId="{295C64FE-6BD8-4175-A1C5-4BAFE2A1198B}" srcOrd="1" destOrd="0" parTransId="{97F19F03-FB4D-44BB-8044-46435AE9CEFD}" sibTransId="{1B5C1576-6DAB-4C9B-B7CD-77FB3C5D216F}"/>
    <dgm:cxn modelId="{C4B3FF78-054A-4FEC-94B2-6BE151539CCE}" srcId="{1232AD15-2FFC-4B8B-857A-B35A43CA6181}" destId="{3D4F5EFC-07F7-487C-A0B3-95F38EB1204A}" srcOrd="0" destOrd="0" parTransId="{AA3DD6B4-74C0-44B2-B5E2-BD4D6348C411}" sibTransId="{B2820A8A-158B-43EC-AADE-E00AE21A61A8}"/>
    <dgm:cxn modelId="{F1DBF3FE-20E2-4D3D-81DE-60C3CA56BED9}" srcId="{1232AD15-2FFC-4B8B-857A-B35A43CA6181}" destId="{6978D28C-BD60-4C60-95AA-738D67B94648}" srcOrd="2" destOrd="0" parTransId="{F349DDD3-FFB3-47B8-A8D0-DA4390E68D96}" sibTransId="{CDFA8F05-B2EA-4CD0-8A5B-79648DDE9091}"/>
    <dgm:cxn modelId="{61753073-4887-4BED-B86B-B3792B809207}" type="presOf" srcId="{3C7E546D-1DC3-4A9B-AAFD-98D33F2F9862}" destId="{437D83F5-1A7E-4BC5-8817-81FA3944D134}" srcOrd="0" destOrd="0" presId="urn:microsoft.com/office/officeart/2005/8/layout/target2"/>
    <dgm:cxn modelId="{16B62391-6333-4E50-A7A9-8EC987535C18}" type="presOf" srcId="{913E7152-BF4F-4583-A832-D9A7EE9F4587}" destId="{28E37806-34C8-4F42-A41A-3D9BCC8DD4F2}" srcOrd="0" destOrd="0" presId="urn:microsoft.com/office/officeart/2005/8/layout/target2"/>
    <dgm:cxn modelId="{E42AB321-C849-4DB8-90E0-D73DC6489607}" type="presOf" srcId="{6978D28C-BD60-4C60-95AA-738D67B94648}" destId="{018F244E-CEA3-4539-98A6-50775A87EAAA}" srcOrd="0" destOrd="0" presId="urn:microsoft.com/office/officeart/2005/8/layout/target2"/>
    <dgm:cxn modelId="{C38C5F53-D465-4B7E-9759-1B98CC34E6D3}" srcId="{6978D28C-BD60-4C60-95AA-738D67B94648}" destId="{BCAF36DB-283A-4F7E-9417-6BDFC4C3DBE0}" srcOrd="1" destOrd="0" parTransId="{F031A100-668F-462B-A4F6-7122F9ED8844}" sibTransId="{DB5D67C5-B5B2-43F7-9C61-41FE645D4831}"/>
    <dgm:cxn modelId="{ED02097F-48CA-4263-A092-BACB8E6CC2B3}" type="presOf" srcId="{362E84FC-64E6-4212-B19B-2EAE35B23582}" destId="{D98DFE5F-A267-4619-8447-B76202D852A5}" srcOrd="0" destOrd="0" presId="urn:microsoft.com/office/officeart/2005/8/layout/target2"/>
    <dgm:cxn modelId="{21A57ED6-B6E4-479B-A892-85E69AFCC871}" type="presParOf" srcId="{30E51F86-12CF-4462-940B-DF895B7BF104}" destId="{A022B5DE-F8A9-4943-9193-33D4457A6C9A}" srcOrd="0" destOrd="0" presId="urn:microsoft.com/office/officeart/2005/8/layout/target2"/>
    <dgm:cxn modelId="{E16D1012-8D54-4AB5-B64D-DC2633DEAD7B}" type="presParOf" srcId="{A022B5DE-F8A9-4943-9193-33D4457A6C9A}" destId="{7B453569-BDE1-4FB7-8B90-1C303C05703F}" srcOrd="0" destOrd="0" presId="urn:microsoft.com/office/officeart/2005/8/layout/target2"/>
    <dgm:cxn modelId="{50F9E607-7B05-4C19-B12C-C0A60A186FE3}" type="presParOf" srcId="{A022B5DE-F8A9-4943-9193-33D4457A6C9A}" destId="{4836CFA3-A639-4B7E-9205-29C923004776}" srcOrd="1" destOrd="0" presId="urn:microsoft.com/office/officeart/2005/8/layout/target2"/>
    <dgm:cxn modelId="{0259B086-0AEE-4617-A5A1-E39C829C3359}" type="presParOf" srcId="{4836CFA3-A639-4B7E-9205-29C923004776}" destId="{AEA57969-AD7A-48AA-9870-AC991A0346EC}" srcOrd="0" destOrd="0" presId="urn:microsoft.com/office/officeart/2005/8/layout/target2"/>
    <dgm:cxn modelId="{98D228BF-24F1-4EEC-A169-D0DC3DF8480C}" type="presParOf" srcId="{4836CFA3-A639-4B7E-9205-29C923004776}" destId="{A7337A36-751B-479D-B795-113ECF650AA8}" srcOrd="1" destOrd="0" presId="urn:microsoft.com/office/officeart/2005/8/layout/target2"/>
    <dgm:cxn modelId="{88275C69-406C-464E-A2B5-8F3968755DBD}" type="presParOf" srcId="{4836CFA3-A639-4B7E-9205-29C923004776}" destId="{D98DFE5F-A267-4619-8447-B76202D852A5}" srcOrd="2" destOrd="0" presId="urn:microsoft.com/office/officeart/2005/8/layout/target2"/>
    <dgm:cxn modelId="{0A45FBB7-61CF-4FDD-B97D-AEE30E705561}" type="presParOf" srcId="{4836CFA3-A639-4B7E-9205-29C923004776}" destId="{7E33BEC0-D6C0-445F-A028-13E52F328908}" srcOrd="3" destOrd="0" presId="urn:microsoft.com/office/officeart/2005/8/layout/target2"/>
    <dgm:cxn modelId="{6A045D9D-84C6-4FA0-9F46-221B6235371A}" type="presParOf" srcId="{4836CFA3-A639-4B7E-9205-29C923004776}" destId="{28E37806-34C8-4F42-A41A-3D9BCC8DD4F2}" srcOrd="4" destOrd="0" presId="urn:microsoft.com/office/officeart/2005/8/layout/target2"/>
    <dgm:cxn modelId="{69D575D7-24AD-4EDD-830B-61BB46DFF325}" type="presParOf" srcId="{4836CFA3-A639-4B7E-9205-29C923004776}" destId="{92348349-CFD5-4D25-97ED-40D0F5A08265}" srcOrd="5" destOrd="0" presId="urn:microsoft.com/office/officeart/2005/8/layout/target2"/>
    <dgm:cxn modelId="{1089B7CB-7F34-4757-82C7-3F8A3305A5C7}" type="presParOf" srcId="{4836CFA3-A639-4B7E-9205-29C923004776}" destId="{437D83F5-1A7E-4BC5-8817-81FA3944D134}" srcOrd="6" destOrd="0" presId="urn:microsoft.com/office/officeart/2005/8/layout/target2"/>
    <dgm:cxn modelId="{E5298B5F-A3FB-4506-9DDC-35072A8922F7}" type="presParOf" srcId="{30E51F86-12CF-4462-940B-DF895B7BF104}" destId="{3DB5BA36-FB56-4A90-82AF-726451F4BADC}" srcOrd="1" destOrd="0" presId="urn:microsoft.com/office/officeart/2005/8/layout/target2"/>
    <dgm:cxn modelId="{54F44CA2-223D-4481-9B52-AEB9C2F871F5}" type="presParOf" srcId="{3DB5BA36-FB56-4A90-82AF-726451F4BADC}" destId="{38DA832D-CFE1-4204-B4E8-E60B1513172C}" srcOrd="0" destOrd="0" presId="urn:microsoft.com/office/officeart/2005/8/layout/target2"/>
    <dgm:cxn modelId="{11C25CA2-AED7-405F-A563-6EB0722ECBD5}" type="presParOf" srcId="{3DB5BA36-FB56-4A90-82AF-726451F4BADC}" destId="{5A1C1B2B-4791-46AD-A359-B2B235191D6B}" srcOrd="1" destOrd="0" presId="urn:microsoft.com/office/officeart/2005/8/layout/target2"/>
    <dgm:cxn modelId="{0A16EE6F-C130-47AF-AA57-3FEE581F6C68}" type="presParOf" srcId="{5A1C1B2B-4791-46AD-A359-B2B235191D6B}" destId="{8623F9E1-3361-47F8-AF5D-F66ACCBD23ED}" srcOrd="0" destOrd="0" presId="urn:microsoft.com/office/officeart/2005/8/layout/target2"/>
    <dgm:cxn modelId="{1A35AB0A-1B2F-4728-9A00-90593C58F3DE}" type="presParOf" srcId="{5A1C1B2B-4791-46AD-A359-B2B235191D6B}" destId="{925EA4FB-FAD1-47B2-B988-C815A0C97352}" srcOrd="1" destOrd="0" presId="urn:microsoft.com/office/officeart/2005/8/layout/target2"/>
    <dgm:cxn modelId="{AA2A65F8-7D4D-44AB-9F7B-2759DB0388F8}" type="presParOf" srcId="{5A1C1B2B-4791-46AD-A359-B2B235191D6B}" destId="{58F65979-0213-4B6C-A990-F2C045A3A66C}" srcOrd="2" destOrd="0" presId="urn:microsoft.com/office/officeart/2005/8/layout/target2"/>
    <dgm:cxn modelId="{B75BC6B3-9A78-4E6D-A3FE-510E4DD7F928}" type="presParOf" srcId="{30E51F86-12CF-4462-940B-DF895B7BF104}" destId="{6250C4C5-7503-40B3-B387-C4B02F694B93}" srcOrd="2" destOrd="0" presId="urn:microsoft.com/office/officeart/2005/8/layout/target2"/>
    <dgm:cxn modelId="{48403554-664A-487D-A6EB-A66E641EA6A2}" type="presParOf" srcId="{6250C4C5-7503-40B3-B387-C4B02F694B93}" destId="{018F244E-CEA3-4539-98A6-50775A87EAAA}" srcOrd="0" destOrd="0" presId="urn:microsoft.com/office/officeart/2005/8/layout/target2"/>
    <dgm:cxn modelId="{58F485F0-CB0A-49C4-8ACF-635E0191D796}" type="presParOf" srcId="{6250C4C5-7503-40B3-B387-C4B02F694B93}" destId="{A3F76C96-8DEC-463F-A8B2-30BA672DDD85}" srcOrd="1" destOrd="0" presId="urn:microsoft.com/office/officeart/2005/8/layout/target2"/>
    <dgm:cxn modelId="{F0EAA04F-B676-4F87-B95A-92FD31942325}" type="presParOf" srcId="{A3F76C96-8DEC-463F-A8B2-30BA672DDD85}" destId="{49D2FFC9-274D-49CB-ADEF-F598CC17BCE2}" srcOrd="0" destOrd="0" presId="urn:microsoft.com/office/officeart/2005/8/layout/target2"/>
    <dgm:cxn modelId="{B72BCCB3-B05B-4588-A23E-1B47EAA94548}" type="presParOf" srcId="{A3F76C96-8DEC-463F-A8B2-30BA672DDD85}" destId="{B997D3F9-DFF3-4CB2-B0CF-74A30B1AAB47}" srcOrd="1" destOrd="0" presId="urn:microsoft.com/office/officeart/2005/8/layout/target2"/>
    <dgm:cxn modelId="{C3FA7A3F-2A47-447C-A936-D31342BE49BF}" type="presParOf" srcId="{A3F76C96-8DEC-463F-A8B2-30BA672DDD85}" destId="{4C7D8D27-66CF-4D6B-B975-95BB62C3B076}" srcOrd="2" destOrd="0" presId="urn:microsoft.com/office/officeart/2005/8/layout/target2"/>
    <dgm:cxn modelId="{FA09A10C-1DA2-4FDA-B194-651ABDAA224E}" type="presParOf" srcId="{A3F76C96-8DEC-463F-A8B2-30BA672DDD85}" destId="{43BB98A3-C895-4E49-850E-87CEA5410A58}" srcOrd="3" destOrd="0" presId="urn:microsoft.com/office/officeart/2005/8/layout/target2"/>
    <dgm:cxn modelId="{457D7C05-19C8-4874-B79B-641FF07A98E1}" type="presParOf" srcId="{A3F76C96-8DEC-463F-A8B2-30BA672DDD85}" destId="{2819061C-DEE3-40E7-9DBD-8058762BFBF2}" srcOrd="4" destOrd="0" presId="urn:microsoft.com/office/officeart/2005/8/layout/targe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453569-BDE1-4FB7-8B90-1C303C05703F}">
      <dsp:nvSpPr>
        <dsp:cNvPr id="0" name=""/>
        <dsp:cNvSpPr/>
      </dsp:nvSpPr>
      <dsp:spPr>
        <a:xfrm>
          <a:off x="0" y="0"/>
          <a:ext cx="10427293" cy="5505834"/>
        </a:xfrm>
        <a:prstGeom prst="roundRect">
          <a:avLst>
            <a:gd name="adj" fmla="val 8500"/>
          </a:avLst>
        </a:prstGeom>
        <a:solidFill>
          <a:schemeClr val="accent5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42731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err="1">
              <a:solidFill>
                <a:prstClr val="white"/>
              </a:solidFill>
              <a:latin typeface="Proxima Nova Rg"/>
              <a:ea typeface="+mn-ea"/>
              <a:cs typeface="+mn-cs"/>
            </a:rPr>
            <a:t>Профпроба</a:t>
          </a:r>
          <a:r>
            <a:rPr lang="ru-RU" sz="1400" kern="1200" dirty="0">
              <a:solidFill>
                <a:prstClr val="white"/>
              </a:solidFill>
              <a:latin typeface="Proxima Nova Rg"/>
              <a:ea typeface="+mn-ea"/>
              <a:cs typeface="+mn-cs"/>
            </a:rPr>
            <a:t> - это </a:t>
          </a:r>
          <a:r>
            <a:rPr lang="ru-RU" sz="1400" kern="1200" dirty="0" err="1">
              <a:solidFill>
                <a:prstClr val="white"/>
              </a:solidFill>
              <a:latin typeface="Proxima Nova Rg"/>
              <a:ea typeface="+mn-ea"/>
              <a:cs typeface="+mn-cs"/>
            </a:rPr>
            <a:t>профиспытание</a:t>
          </a:r>
          <a:r>
            <a:rPr lang="ru-RU" sz="1400" kern="1200" dirty="0">
              <a:solidFill>
                <a:prstClr val="white"/>
              </a:solidFill>
              <a:latin typeface="Proxima Nova Rg"/>
              <a:ea typeface="+mn-ea"/>
              <a:cs typeface="+mn-cs"/>
            </a:rPr>
            <a:t> или </a:t>
          </a:r>
          <a:r>
            <a:rPr lang="ru-RU" sz="1400" kern="1200" dirty="0" err="1">
              <a:solidFill>
                <a:prstClr val="white"/>
              </a:solidFill>
              <a:latin typeface="Proxima Nova Rg"/>
              <a:ea typeface="+mn-ea"/>
              <a:cs typeface="+mn-cs"/>
            </a:rPr>
            <a:t>профпроверка</a:t>
          </a:r>
          <a:r>
            <a:rPr lang="ru-RU" sz="1400" kern="1200" dirty="0">
              <a:solidFill>
                <a:prstClr val="white"/>
              </a:solidFill>
              <a:latin typeface="Proxima Nova Rg"/>
              <a:ea typeface="+mn-ea"/>
              <a:cs typeface="+mn-cs"/>
            </a:rPr>
            <a:t>, моделирующая элементы конкретного вида профессиональной деятельности, способствующая сознательному, обоснованному выбору направления обучения и будущей профессии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 </a:t>
          </a:r>
          <a:r>
            <a:rPr lang="ru-RU" sz="1400" b="1" u="sng" kern="1200" dirty="0"/>
            <a:t>Система </a:t>
          </a:r>
          <a:r>
            <a:rPr lang="ru-RU" sz="1400" b="1" u="sng" kern="1200" dirty="0" err="1"/>
            <a:t>профпроб</a:t>
          </a:r>
          <a:r>
            <a:rPr lang="ru-RU" sz="1400" b="1" u="sng" kern="1200" dirty="0"/>
            <a:t> УТ: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– элемент системы профессиональной самореализации детей и молодёжи республики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– встроена в ИПР студента УТ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 dirty="0"/>
        </a:p>
      </dsp:txBody>
      <dsp:txXfrm>
        <a:off x="137071" y="137071"/>
        <a:ext cx="10153151" cy="5231692"/>
      </dsp:txXfrm>
    </dsp:sp>
    <dsp:sp modelId="{AEA57969-AD7A-48AA-9870-AC991A0346EC}">
      <dsp:nvSpPr>
        <dsp:cNvPr id="0" name=""/>
        <dsp:cNvSpPr/>
      </dsp:nvSpPr>
      <dsp:spPr>
        <a:xfrm>
          <a:off x="260682" y="1376458"/>
          <a:ext cx="1564093" cy="93435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Массовое вовлечение школьников (по линии </a:t>
          </a:r>
          <a:r>
            <a:rPr lang="ru-RU" sz="1100" kern="1200" dirty="0" err="1"/>
            <a:t>МОиН</a:t>
          </a:r>
          <a:r>
            <a:rPr lang="ru-RU" sz="1100" kern="1200" dirty="0"/>
            <a:t> РТ, РЦ и партнёров) </a:t>
          </a:r>
        </a:p>
      </dsp:txBody>
      <dsp:txXfrm>
        <a:off x="289417" y="1405193"/>
        <a:ext cx="1506623" cy="876882"/>
      </dsp:txXfrm>
    </dsp:sp>
    <dsp:sp modelId="{D98DFE5F-A267-4619-8447-B76202D852A5}">
      <dsp:nvSpPr>
        <dsp:cNvPr id="0" name=""/>
        <dsp:cNvSpPr/>
      </dsp:nvSpPr>
      <dsp:spPr>
        <a:xfrm>
          <a:off x="260682" y="2348729"/>
          <a:ext cx="1564093" cy="93435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dirty="0"/>
            <a:t>SCRUM </a:t>
          </a:r>
          <a:r>
            <a:rPr lang="ru-RU" sz="1100" kern="1200" dirty="0"/>
            <a:t>– разработка с фокус-группой студентов УТ</a:t>
          </a:r>
        </a:p>
      </dsp:txBody>
      <dsp:txXfrm>
        <a:off x="289417" y="2377464"/>
        <a:ext cx="1506623" cy="876882"/>
      </dsp:txXfrm>
    </dsp:sp>
    <dsp:sp modelId="{28E37806-34C8-4F42-A41A-3D9BCC8DD4F2}">
      <dsp:nvSpPr>
        <dsp:cNvPr id="0" name=""/>
        <dsp:cNvSpPr/>
      </dsp:nvSpPr>
      <dsp:spPr>
        <a:xfrm>
          <a:off x="260682" y="3320999"/>
          <a:ext cx="1564093" cy="93435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1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Рейтинги, соревнования, призы индивидуальные и коллективные</a:t>
          </a:r>
        </a:p>
      </dsp:txBody>
      <dsp:txXfrm>
        <a:off x="289417" y="3349734"/>
        <a:ext cx="1506623" cy="876882"/>
      </dsp:txXfrm>
    </dsp:sp>
    <dsp:sp modelId="{437D83F5-1A7E-4BC5-8817-81FA3944D134}">
      <dsp:nvSpPr>
        <dsp:cNvPr id="0" name=""/>
        <dsp:cNvSpPr/>
      </dsp:nvSpPr>
      <dsp:spPr>
        <a:xfrm>
          <a:off x="260682" y="4293270"/>
          <a:ext cx="1564093" cy="934352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1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Мотивация для экспертов на основе рейтингов</a:t>
          </a:r>
        </a:p>
      </dsp:txBody>
      <dsp:txXfrm>
        <a:off x="289417" y="4322005"/>
        <a:ext cx="1506623" cy="876882"/>
      </dsp:txXfrm>
    </dsp:sp>
    <dsp:sp modelId="{38DA832D-CFE1-4204-B4E8-E60B1513172C}">
      <dsp:nvSpPr>
        <dsp:cNvPr id="0" name=""/>
        <dsp:cNvSpPr/>
      </dsp:nvSpPr>
      <dsp:spPr>
        <a:xfrm>
          <a:off x="2085458" y="1376458"/>
          <a:ext cx="8081152" cy="3854084"/>
        </a:xfrm>
        <a:prstGeom prst="roundRect">
          <a:avLst>
            <a:gd name="adj" fmla="val 10500"/>
          </a:avLst>
        </a:prstGeom>
        <a:solidFill>
          <a:schemeClr val="accent5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2447344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/>
            <a:t>Тип 2</a:t>
          </a:r>
          <a:r>
            <a:rPr lang="ru-RU" sz="1400" b="1" u="none" kern="1200" dirty="0"/>
            <a:t>: 2</a:t>
          </a:r>
          <a:r>
            <a:rPr lang="ru-RU" sz="1400" u="none" kern="1200" dirty="0"/>
            <a:t> вебинара: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+ вебинар - информация о профессии, мастер-класс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+ самостоятельная практика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+ вебинар - консультация по итогам практики</a:t>
          </a:r>
        </a:p>
      </dsp:txBody>
      <dsp:txXfrm>
        <a:off x="2203984" y="1494984"/>
        <a:ext cx="7844100" cy="3617032"/>
      </dsp:txXfrm>
    </dsp:sp>
    <dsp:sp modelId="{8623F9E1-3361-47F8-AF5D-F66ACCBD23ED}">
      <dsp:nvSpPr>
        <dsp:cNvPr id="0" name=""/>
        <dsp:cNvSpPr/>
      </dsp:nvSpPr>
      <dsp:spPr>
        <a:xfrm>
          <a:off x="2287487" y="2725388"/>
          <a:ext cx="1616230" cy="107017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2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Индивидуальные</a:t>
          </a:r>
        </a:p>
      </dsp:txBody>
      <dsp:txXfrm>
        <a:off x="2320399" y="2758300"/>
        <a:ext cx="1550406" cy="1004352"/>
      </dsp:txXfrm>
    </dsp:sp>
    <dsp:sp modelId="{58F65979-0213-4B6C-A990-F2C045A3A66C}">
      <dsp:nvSpPr>
        <dsp:cNvPr id="0" name=""/>
        <dsp:cNvSpPr/>
      </dsp:nvSpPr>
      <dsp:spPr>
        <a:xfrm>
          <a:off x="2287487" y="3871096"/>
          <a:ext cx="1616230" cy="1070176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2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Групповые</a:t>
          </a:r>
        </a:p>
      </dsp:txBody>
      <dsp:txXfrm>
        <a:off x="2320399" y="3904008"/>
        <a:ext cx="1550406" cy="1004352"/>
      </dsp:txXfrm>
    </dsp:sp>
    <dsp:sp modelId="{018F244E-CEA3-4539-98A6-50775A87EAAA}">
      <dsp:nvSpPr>
        <dsp:cNvPr id="0" name=""/>
        <dsp:cNvSpPr/>
      </dsp:nvSpPr>
      <dsp:spPr>
        <a:xfrm>
          <a:off x="4118780" y="2564728"/>
          <a:ext cx="5787147" cy="2578712"/>
        </a:xfrm>
        <a:prstGeom prst="roundRect">
          <a:avLst>
            <a:gd name="adj" fmla="val 10500"/>
          </a:avLst>
        </a:prstGeom>
        <a:solidFill>
          <a:schemeClr val="accent5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1243095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/>
            <a:t>Тип 1: </a:t>
          </a:r>
          <a:r>
            <a:rPr lang="ru-RU" sz="1400" kern="1200" dirty="0"/>
            <a:t>Видео лекция + вебинар с экспертом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+ вводная видео лекция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+ самостоятельная практика </a:t>
          </a:r>
        </a:p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/>
            <a:t>+ онлайн консультация по итогам</a:t>
          </a:r>
        </a:p>
      </dsp:txBody>
      <dsp:txXfrm>
        <a:off x="4198084" y="2644032"/>
        <a:ext cx="5628539" cy="2420104"/>
      </dsp:txXfrm>
    </dsp:sp>
    <dsp:sp modelId="{49D2FFC9-274D-49CB-ADEF-F598CC17BCE2}">
      <dsp:nvSpPr>
        <dsp:cNvPr id="0" name=""/>
        <dsp:cNvSpPr/>
      </dsp:nvSpPr>
      <dsp:spPr>
        <a:xfrm>
          <a:off x="4263459" y="3743967"/>
          <a:ext cx="1795909" cy="991050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3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Эксперты – партнёры курса «Выбери профессию», «Сэлэт» и др.</a:t>
          </a:r>
        </a:p>
      </dsp:txBody>
      <dsp:txXfrm>
        <a:off x="4293937" y="3774445"/>
        <a:ext cx="1734953" cy="930094"/>
      </dsp:txXfrm>
    </dsp:sp>
    <dsp:sp modelId="{4C7D8D27-66CF-4D6B-B975-95BB62C3B076}">
      <dsp:nvSpPr>
        <dsp:cNvPr id="0" name=""/>
        <dsp:cNvSpPr/>
      </dsp:nvSpPr>
      <dsp:spPr>
        <a:xfrm>
          <a:off x="6110461" y="3743967"/>
          <a:ext cx="1795909" cy="991050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3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База вебинаров на </a:t>
          </a:r>
          <a:r>
            <a:rPr lang="en-US" sz="1100" kern="1200" dirty="0"/>
            <a:t>YouTube </a:t>
          </a:r>
          <a:r>
            <a:rPr lang="ru-RU" sz="1100" kern="1200" dirty="0"/>
            <a:t>канале УТ</a:t>
          </a:r>
        </a:p>
      </dsp:txBody>
      <dsp:txXfrm>
        <a:off x="6140939" y="3774445"/>
        <a:ext cx="1734953" cy="930094"/>
      </dsp:txXfrm>
    </dsp:sp>
    <dsp:sp modelId="{2819061C-DEE3-40E7-9DBD-8058762BFBF2}">
      <dsp:nvSpPr>
        <dsp:cNvPr id="0" name=""/>
        <dsp:cNvSpPr/>
      </dsp:nvSpPr>
      <dsp:spPr>
        <a:xfrm>
          <a:off x="7957462" y="3743967"/>
          <a:ext cx="1795909" cy="991050"/>
        </a:xfrm>
        <a:prstGeom prst="roundRect">
          <a:avLst>
            <a:gd name="adj" fmla="val 105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alpha val="90000"/>
              <a:hueOff val="0"/>
              <a:satOff val="0"/>
              <a:lumOff val="0"/>
              <a:alphaOff val="-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15 стартовых тем, выбранных по итогам фокус-группы со студентами УТ</a:t>
          </a:r>
        </a:p>
      </dsp:txBody>
      <dsp:txXfrm>
        <a:off x="7987940" y="3774445"/>
        <a:ext cx="1734953" cy="9300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target2">
  <dgm:title val=""/>
  <dgm:desc val=""/>
  <dgm:catLst>
    <dgm:cat type="relationship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chMax val="3"/>
      <dgm:chPref val="1"/>
      <dgm:dir/>
      <dgm:animLvl val="lvl"/>
      <dgm:resizeHandles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 ch" ptType="node node" st="1 1" cnt="1 0" func="cnt" op="gt" val="0">
            <dgm:choose name="Name5">
              <dgm:if name="Name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395"/>
                  <dgm:constr type="t" for="ch" forName="centerBox" refType="h" fact="0.5"/>
                  <dgm:constr type="w" for="ch" forName="centerBox" refType="w" fact="0.5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2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22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8">
            <dgm:choose name="Name9">
              <dgm:if name="Name1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26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if>
      <dgm:else name="Name12">
        <dgm:choose name="Name13">
          <dgm:if name="Name14" axis="ch ch" ptType="node node" st="1 1" cnt="1 0" func="cnt" op="gt" val="0">
            <dgm:choose name="Name15">
              <dgm:if name="Name16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5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17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77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725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if>
          <dgm:else name="Name18">
            <dgm:choose name="Name19">
              <dgm:if name="Name20" axis="ch ch" ptType="node node" st="2 1" cnt="1 0" func="cnt" op="gt" val="0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6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if>
              <dgm:else name="Name21">
                <dgm:constrLst>
                  <dgm:constr type="primFontSz" for="des" forName="middleBoxParent" val="65"/>
                  <dgm:constr type="primFontSz" for="des" forName="mChild" val="65"/>
                  <dgm:constr type="primFontSz" for="des" forName="outerBoxParent" refType="primFontSz" refFor="des" refForName="middleBoxParent" op="equ"/>
                  <dgm:constr type="primFontSz" for="des" forName="centerBoxParent" refType="primFontSz" refFor="des" refForName="middleBoxParent" op="equ"/>
                  <dgm:constr type="primFontSz" for="des" forName="oChild" refType="primFontSz" refFor="des" refForName="mChild" op="equ"/>
                  <dgm:constr type="primFontSz" for="des" forName="cChild" refType="primFontSz" refFor="des" refForName="mChild" op="equ"/>
                  <dgm:constr type="l" for="ch" forName="outerBox"/>
                  <dgm:constr type="t" for="ch" forName="outerBox"/>
                  <dgm:constr type="w" for="ch" forName="outerBox" refType="w"/>
                  <dgm:constr type="h" for="ch" forName="outerBox" refType="h"/>
                  <dgm:constr type="l" for="ch" forName="middleBox" refType="w" fact="0.025"/>
                  <dgm:constr type="t" for="ch" forName="middleBox" refType="h" fact="0.25"/>
                  <dgm:constr type="w" for="ch" forName="middleBox" refType="w" fact="0.95"/>
                  <dgm:constr type="h" for="ch" forName="middleBox" refType="h" fact="0.7"/>
                  <dgm:constr type="l" for="ch" forName="centerBox" refType="w" fact="0.05"/>
                  <dgm:constr type="t" for="ch" forName="centerBox" refType="h" fact="0.5"/>
                  <dgm:constr type="w" for="ch" forName="centerBox" refType="w" fact="0.9"/>
                  <dgm:constr type="h" for="ch" forName="centerBox" refType="h" fact="0.4"/>
                  <dgm:constr type="userA" for="des" forName="outerSibTrans" refType="w"/>
                  <dgm:constr type="userA" for="des" forName="middleSibTrans" refType="w"/>
                  <dgm:constr type="userA" for="des" forName="centerSibTrans" refType="w"/>
                </dgm:constrLst>
              </dgm:else>
            </dgm:choose>
          </dgm:else>
        </dgm:choose>
      </dgm:else>
    </dgm:choose>
    <dgm:ruleLst/>
    <dgm:choose name="Name22">
      <dgm:if name="Name23" axis="root ch" ptType="all node" st="1 1" cnt="0 0" func="cnt" op="gte" val="1">
        <dgm:layoutNode name="outerBox" styleLbl="node1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24">
            <dgm:if name="Name25" axis="root ch" ptType="all node" st="1 1" cnt="0 0" func="cnt" op="gt" val="1">
              <dgm:choose name="Name26">
                <dgm:if name="Name27" func="var" arg="dir" op="equ" val="norm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0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if>
                <dgm:else name="Name28">
                  <dgm:constrLst>
                    <dgm:constr type="l" for="ch" forName="outerBoxParent"/>
                    <dgm:constr type="t" for="ch" forName="outerBoxParent"/>
                    <dgm:constr type="w" for="ch" forName="outerBoxParent" refType="w"/>
                    <dgm:constr type="h" for="ch" forName="outerBoxParent" refType="h"/>
                    <dgm:constr type="bMarg" for="ch" forName="outerBoxParent" refType="h" fact="2.2"/>
                    <dgm:constr type="l" for="ch" forName="outerBoxChildren" refType="w" fact="0.825"/>
                    <dgm:constr type="t" for="ch" forName="outerBoxChildren" refType="h" fact="0.25"/>
                    <dgm:constr type="w" for="ch" forName="outerBoxChildren" refType="w" fact="0.15"/>
                    <dgm:constr type="h" for="ch" forName="outerBoxChildren" refType="h" fact="0.7"/>
                  </dgm:constrLst>
                </dgm:else>
              </dgm:choose>
            </dgm:if>
            <dgm:else name="Name29">
              <dgm:constrLst>
                <dgm:constr type="l" for="ch" forName="outerBoxParent"/>
                <dgm:constr type="t" for="ch" forName="outerBoxParent"/>
                <dgm:constr type="w" for="ch" forName="outerBoxParent" refType="w"/>
                <dgm:constr type="h" for="ch" forName="outerBoxParent" refType="h"/>
                <dgm:constr type="bMarg" for="ch" forName="outerBoxParent" refType="h" fact="1.75"/>
                <dgm:constr type="l" for="ch" forName="outerBoxChildren" refType="w" fact="0.025"/>
                <dgm:constr type="t" for="ch" forName="outerBoxChildren" refType="h" fact="0.45"/>
                <dgm:constr type="w" for="ch" forName="outerBoxChildren" refType="w" fact="0.95"/>
                <dgm:constr type="h" for="ch" forName="outerBoxChildren" refType="h" fact="0.45"/>
              </dgm:constrLst>
            </dgm:else>
          </dgm:choose>
          <dgm:ruleLst/>
          <dgm:layoutNode name="ou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085"/>
              </dgm:adjLst>
            </dgm:shape>
            <dgm:presOf axis="ch" ptType="node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outerBoxChildren">
            <dgm:choose name="Name30">
              <dgm:if name="Name31" axis="root ch" ptType="all node" st="1 1" cnt="0 0" func="cnt" op="gt" val="1">
                <dgm:alg type="lin">
                  <dgm:param type="linDir" val="fromT"/>
                  <dgm:param type="vertAlign" val="t"/>
                </dgm:alg>
              </dgm:if>
              <dgm:else name="Name32">
                <dgm:choose name="Name33">
                  <dgm:if name="Name34" func="var" arg="dir" op="equ" val="norm">
                    <dgm:alg type="lin">
                      <dgm:param type="horzAlign" val="l"/>
                    </dgm:alg>
                  </dgm:if>
                  <dgm:else name="Name35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oChild" refType="w"/>
              <dgm:constr type="h" for="ch" forName="oChild" refType="h"/>
            </dgm:constrLst>
            <dgm:ruleLst/>
            <dgm:forEach name="Name36" axis="ch ch" ptType="node node" st="1 1" cnt="1 0">
              <dgm:layoutNode name="o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37" axis="followSib" ptType="sibTrans" cnt="1">
                <dgm:layoutNode name="outer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38"/>
    </dgm:choose>
    <dgm:choose name="Name39">
      <dgm:if name="Name40" axis="root ch" ptType="all node" st="1 1" cnt="0 0" func="cnt" op="gte" val="2">
        <dgm:layoutNode name="middle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41">
            <dgm:if name="Name42" axis="root ch" ptType="all node" st="1 1" cnt="0 0" func="cnt" op="gt" val="2">
              <dgm:choose name="Name43">
                <dgm:if name="Name44" func="var" arg="dir" op="equ" val="norm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02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if>
                <dgm:else name="Name45">
                  <dgm:constrLst>
                    <dgm:constr type="l" for="ch" forName="middleBoxParent"/>
                    <dgm:constr type="t" for="ch" forName="middleBoxParent"/>
                    <dgm:constr type="w" for="ch" forName="middleBoxParent" refType="w"/>
                    <dgm:constr type="h" for="ch" forName="middleBoxParent" refType="h"/>
                    <dgm:constr type="bMarg" for="ch" forName="middleBoxParent" refType="h" fact="1.8"/>
                    <dgm:constr type="l" for="ch" forName="middleBoxChildren" refType="w" fact="0.775"/>
                    <dgm:constr type="t" for="ch" forName="middleBoxChildren" refType="h" fact="0.35"/>
                    <dgm:constr type="w" for="ch" forName="middleBoxChildren" refType="w" fact="0.2"/>
                    <dgm:constr type="h" for="ch" forName="middleBoxChildren" refType="h" fact="0.575"/>
                  </dgm:constrLst>
                </dgm:else>
              </dgm:choose>
            </dgm:if>
            <dgm:else name="Name46">
              <dgm:constrLst>
                <dgm:constr type="l" for="ch" forName="middleBoxParent"/>
                <dgm:constr type="t" for="ch" forName="middleBoxParent"/>
                <dgm:constr type="w" for="ch" forName="middleBoxParent" refType="w"/>
                <dgm:constr type="h" for="ch" forName="middleBoxParent" refType="h"/>
                <dgm:constr type="bMarg" for="ch" forName="middleBoxParent" refType="h" fact="1.8"/>
                <dgm:constr type="l" for="ch" forName="middleBoxChildren" refType="w" fact="0.025"/>
                <dgm:constr type="t" for="ch" forName="middleBoxChildren" refType="h" fact="0.45"/>
                <dgm:constr type="w" for="ch" forName="middleBoxChildren" refType="w" fact="0.95"/>
                <dgm:constr type="h" for="ch" forName="middleBoxChildren" refType="h" fact="0.45"/>
              </dgm:constrLst>
            </dgm:else>
          </dgm:choose>
          <dgm:ruleLst/>
          <dgm:layoutNode name="middle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2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layoutNode name="middleBoxChildren">
            <dgm:choose name="Name47">
              <dgm:if name="Name48" axis="root ch" ptType="all node" st="1 1" cnt="0 0" func="cnt" op="gt" val="2">
                <dgm:alg type="lin">
                  <dgm:param type="linDir" val="fromT"/>
                  <dgm:param type="vertAlign" val="t"/>
                </dgm:alg>
              </dgm:if>
              <dgm:else name="Name49">
                <dgm:choose name="Name50">
                  <dgm:if name="Name51" func="var" arg="dir" op="equ" val="norm">
                    <dgm:alg type="lin">
                      <dgm:param type="horzAlign" val="l"/>
                    </dgm:alg>
                  </dgm:if>
                  <dgm:else name="Name52">
                    <dgm:alg type="lin">
                      <dgm:param type="linDir" val="fromR"/>
                      <dgm:param type="horz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>
              <dgm:constr type="w" for="ch" forName="mChild" refType="w"/>
              <dgm:constr type="h" for="ch" forName="mChild" refType="h"/>
            </dgm:constrLst>
            <dgm:ruleLst/>
            <dgm:forEach name="Name53" axis="ch ch" ptType="node node" st="2 1" cnt="1 0">
              <dgm:layoutNode name="mChild" styleLbl="fgAcc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forEach name="Name54" axis="followSib" ptType="sibTrans" cnt="1">
                <dgm:layoutNode name="middleSibTrans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userA"/>
                    <dgm:constr type="w" refType="userA" fact="0.015"/>
                    <dgm:constr type="h" refType="userA" fact="0.015"/>
                  </dgm:constrLst>
                  <dgm:ruleLst/>
                </dgm:layoutNode>
              </dgm:forEach>
            </dgm:forEach>
          </dgm:layoutNode>
        </dgm:layoutNode>
      </dgm:if>
      <dgm:else name="Name55"/>
    </dgm:choose>
    <dgm:choose name="Name56">
      <dgm:if name="Name57" axis="root ch" ptType="all node" st="1 1" cnt="0 0" func="cnt" op="gte" val="3">
        <dgm:layoutNode name="centerBox">
          <dgm:alg type="composite">
            <dgm:param type="horzAlign" val="none"/>
            <dgm:param type="vertAlign" val="none"/>
          </dgm:alg>
          <dgm:shape xmlns:r="http://schemas.openxmlformats.org/officeDocument/2006/relationships" r:blip="">
            <dgm:adjLst/>
          </dgm:shape>
          <dgm:presOf/>
          <dgm:choose name="Name58">
            <dgm:if name="Name59" axis="ch ch" ptType="node node" st="3 1" cnt="1 0" func="cnt" op="gt" val="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  <dgm:constr type="bMarg" for="ch" forName="centerBoxParent" refType="h" fact="1.6"/>
                <dgm:constr type="l" for="ch" forName="centerBoxChildren" refType="w" fact="0.025"/>
                <dgm:constr type="t" for="ch" forName="centerBoxChildren" refType="h" fact="0.45"/>
                <dgm:constr type="w" for="ch" forName="centerBoxChildren" refType="w" fact="0.95"/>
                <dgm:constr type="h" for="ch" forName="centerBoxChildren" refType="h" fact="0.45"/>
              </dgm:constrLst>
            </dgm:if>
            <dgm:else name="Name60">
              <dgm:constrLst>
                <dgm:constr type="l" for="ch" forName="centerBoxParent"/>
                <dgm:constr type="t" for="ch" forName="centerBoxParent"/>
                <dgm:constr type="w" for="ch" forName="centerBoxParent" refType="w"/>
                <dgm:constr type="h" for="ch" forName="centerBoxParent" refType="h"/>
              </dgm:constrLst>
            </dgm:else>
          </dgm:choose>
          <dgm:ruleLst/>
          <dgm:layoutNode name="centerBoxParent" styleLbl="node1">
            <dgm:alg type="tx">
              <dgm:param type="txAnchorVert" val="t"/>
              <dgm:param type="parTxLTRAlign" val="l"/>
              <dgm:param type="parTxRTLAlign" val="r"/>
            </dgm:alg>
            <dgm:shape xmlns:r="http://schemas.openxmlformats.org/officeDocument/2006/relationships" type="roundRect" r:blip="">
              <dgm:adjLst>
                <dgm:adj idx="1" val="0.105"/>
              </dgm:adjLst>
            </dgm:shape>
            <dgm:presOf axis="ch" ptType="node" st="3" cnt="1"/>
            <dgm:constrLst>
              <dgm:constr type="t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  <dgm:choose name="Name61">
            <dgm:if name="Name62" axis="ch ch" ptType="node node" st="3 1" cnt="1 0" func="cnt" op="gt" val="0">
              <dgm:layoutNode name="centerBoxChildren">
                <dgm:choose name="Name63">
                  <dgm:if name="Name64" func="var" arg="dir" op="equ" val="norm">
                    <dgm:alg type="lin">
                      <dgm:param type="horzAlign" val="l"/>
                    </dgm:alg>
                  </dgm:if>
                  <dgm:else name="Name65">
                    <dgm:alg type="lin">
                      <dgm:param type="linDir" val="fromR"/>
                      <dgm:param type="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cChild" refType="w"/>
                  <dgm:constr type="h" for="ch" forName="cChild" refType="h"/>
                </dgm:constrLst>
                <dgm:ruleLst/>
                <dgm:forEach name="Name66" axis="ch ch" ptType="node node" st="3 1" cnt="1 0">
                  <dgm:layoutNode name="cChild" styleLbl="fgAcc1">
                    <dgm:varLst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05"/>
                      </dgm:adjLst>
                    </dgm:shape>
                    <dgm:presOf axis="desOrSelf" ptType="node"/>
                    <dgm:constrLst>
                      <dgm:constr type="tMarg" refType="primFontSz" fact="0.3"/>
                      <dgm:constr type="bMarg" refType="primFontSz" fact="0.3"/>
                      <dgm:constr type="lMarg" refType="primFontSz" fact="0.3"/>
                      <dgm:constr type="rMarg" refType="primFontSz" fact="0.3"/>
                    </dgm:constrLst>
                    <dgm:ruleLst>
                      <dgm:rule type="primFontSz" val="5" fact="NaN" max="NaN"/>
                    </dgm:ruleLst>
                  </dgm:layoutNode>
                  <dgm:forEach name="Name67" axis="followSib" ptType="sibTrans" cnt="1">
                    <dgm:layoutNode name="centerSibTrans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  <dgm:constrLst>
                        <dgm:constr type="userA"/>
                        <dgm:constr type="w" refType="userA" fact="0.015"/>
                        <dgm:constr type="h" refType="userA" fact="0.015"/>
                      </dgm:constrLst>
                      <dgm:ruleLst/>
                    </dgm:layoutNode>
                  </dgm:forEach>
                </dgm:forEach>
              </dgm:layoutNode>
            </dgm:if>
            <dgm:else name="Name68"/>
          </dgm:choose>
        </dgm:layoutNode>
      </dgm:if>
      <dgm:else name="Name6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8E9EBF-0E07-4552-A65A-80AB785312CA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ADEB31-BB0F-4028-8998-7363C91FE5A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249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Вставить фотографию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5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330260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BC704-4FAC-4D86-85EF-969FD42C2D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135770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BC704-4FAC-4D86-85EF-969FD42C2D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67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BC704-4FAC-4D86-85EF-969FD42C2D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Вставить фотографию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56257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BC704-4FAC-4D86-85EF-969FD42C2D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9901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BC704-4FAC-4D86-85EF-969FD42C2D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6038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16</a:t>
            </a:fld>
            <a:endParaRPr lang="ru-RU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7323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BC704-4FAC-4D86-85EF-969FD42C2D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27374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BC704-4FAC-4D86-85EF-969FD42C2D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4281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BC704-4FAC-4D86-85EF-969FD42C2D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72187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DBC704-4FAC-4D86-85EF-969FD42C2D24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415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9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Текст 27"/>
          <p:cNvSpPr>
            <a:spLocks noGrp="1"/>
          </p:cNvSpPr>
          <p:nvPr>
            <p:ph type="body" sz="quarter" idx="14" hasCustomPrompt="1"/>
          </p:nvPr>
        </p:nvSpPr>
        <p:spPr>
          <a:xfrm>
            <a:off x="1277039" y="4818577"/>
            <a:ext cx="5742885" cy="8572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400" baseline="0"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lvl="0"/>
            <a:r>
              <a:rPr lang="ru-RU" dirty="0"/>
              <a:t>Регалии спикера с указанием организации/организаций (не более двух строчек). Остальные регалии выносятся в след. слайде</a:t>
            </a:r>
          </a:p>
        </p:txBody>
      </p:sp>
      <p:sp>
        <p:nvSpPr>
          <p:cNvPr id="26" name="Текст 25"/>
          <p:cNvSpPr>
            <a:spLocks noGrp="1"/>
          </p:cNvSpPr>
          <p:nvPr>
            <p:ph type="body" sz="quarter" idx="13" hasCustomPrompt="1"/>
          </p:nvPr>
        </p:nvSpPr>
        <p:spPr>
          <a:xfrm>
            <a:off x="1277040" y="4471452"/>
            <a:ext cx="5114925" cy="30480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 b="1">
                <a:solidFill>
                  <a:srgbClr val="F2EDF7"/>
                </a:solidFill>
              </a:defRPr>
            </a:lvl1pPr>
          </a:lstStyle>
          <a:p>
            <a:pPr lvl="0"/>
            <a:r>
              <a:rPr lang="ru-RU" dirty="0"/>
              <a:t>Имя Отчество Фамилия</a:t>
            </a: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90"/>
          <a:stretch/>
        </p:blipFill>
        <p:spPr>
          <a:xfrm>
            <a:off x="5969000" y="4073168"/>
            <a:ext cx="6223000" cy="2303952"/>
          </a:xfrm>
          <a:prstGeom prst="rect">
            <a:avLst/>
          </a:prstGeom>
        </p:spPr>
      </p:pic>
      <p:sp>
        <p:nvSpPr>
          <p:cNvPr id="24" name="Рисунок 23"/>
          <p:cNvSpPr>
            <a:spLocks noGrp="1"/>
          </p:cNvSpPr>
          <p:nvPr>
            <p:ph type="pic" sz="quarter" idx="12" hasCustomPrompt="1"/>
          </p:nvPr>
        </p:nvSpPr>
        <p:spPr>
          <a:xfrm>
            <a:off x="512763" y="4419600"/>
            <a:ext cx="692150" cy="693738"/>
          </a:xfrm>
          <a:prstGeom prst="ellipse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 </a:t>
            </a: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3"/>
          <a:srcRect l="9778" r="9904" b="51778"/>
          <a:stretch/>
        </p:blipFill>
        <p:spPr>
          <a:xfrm>
            <a:off x="0" y="5829300"/>
            <a:ext cx="12192000" cy="10287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731" y="496604"/>
            <a:ext cx="1585282" cy="286291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407988" y="2520581"/>
            <a:ext cx="9027560" cy="1720115"/>
          </a:xfrm>
          <a:prstGeom prst="rect">
            <a:avLst/>
          </a:prstGeom>
        </p:spPr>
        <p:txBody>
          <a:bodyPr anchor="t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8" name="Текст 17"/>
          <p:cNvSpPr>
            <a:spLocks noGrp="1"/>
          </p:cNvSpPr>
          <p:nvPr>
            <p:ph type="body" sz="quarter" idx="10" hasCustomPrompt="1"/>
          </p:nvPr>
        </p:nvSpPr>
        <p:spPr>
          <a:xfrm>
            <a:off x="485733" y="2105839"/>
            <a:ext cx="1387475" cy="24155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1200" b="1" cap="all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ЗАНЯТИЕ </a:t>
            </a:r>
            <a:r>
              <a:rPr lang="en-US" dirty="0"/>
              <a:t>N</a:t>
            </a:r>
            <a:endParaRPr lang="ru-RU" dirty="0"/>
          </a:p>
        </p:txBody>
      </p:sp>
      <p:sp>
        <p:nvSpPr>
          <p:cNvPr id="22" name="Текст 21"/>
          <p:cNvSpPr>
            <a:spLocks noGrp="1"/>
          </p:cNvSpPr>
          <p:nvPr>
            <p:ph type="body" sz="quarter" idx="11" hasCustomPrompt="1"/>
          </p:nvPr>
        </p:nvSpPr>
        <p:spPr>
          <a:xfrm>
            <a:off x="407988" y="560645"/>
            <a:ext cx="6611937" cy="222250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400" b="1" cap="all" baseline="0">
                <a:solidFill>
                  <a:schemeClr val="accent5">
                    <a:lumMod val="75000"/>
                  </a:schemeClr>
                </a:solidFill>
              </a:defRPr>
            </a:lvl1pPr>
          </a:lstStyle>
          <a:p>
            <a:pPr lvl="0"/>
            <a:r>
              <a:rPr lang="ru-RU" dirty="0"/>
              <a:t>НАИМЕНОВАНИЕ КУРСА</a:t>
            </a:r>
          </a:p>
        </p:txBody>
      </p:sp>
    </p:spTree>
    <p:extLst>
      <p:ext uri="{BB962C8B-B14F-4D97-AF65-F5344CB8AC3E}">
        <p14:creationId xmlns:p14="http://schemas.microsoft.com/office/powerpoint/2010/main" val="498123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1_Заголовок и объект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8815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0404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0743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6502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15534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73383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87932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0443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1703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093" y="500512"/>
            <a:ext cx="1610920" cy="290564"/>
          </a:xfrm>
          <a:prstGeom prst="rect">
            <a:avLst/>
          </a:prstGeom>
        </p:spPr>
      </p:pic>
      <p:sp>
        <p:nvSpPr>
          <p:cNvPr id="12" name="Текст 11"/>
          <p:cNvSpPr>
            <a:spLocks noGrp="1"/>
          </p:cNvSpPr>
          <p:nvPr>
            <p:ph type="body" sz="quarter" idx="10"/>
          </p:nvPr>
        </p:nvSpPr>
        <p:spPr>
          <a:xfrm>
            <a:off x="420688" y="500513"/>
            <a:ext cx="9313862" cy="585338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11"/>
          </p:nvPr>
        </p:nvSpPr>
        <p:spPr>
          <a:xfrm>
            <a:off x="420688" y="1428750"/>
            <a:ext cx="8647112" cy="4343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0053902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49944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598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8877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6C2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8731" y="496604"/>
            <a:ext cx="1585282" cy="286291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420688" y="6407150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#</a:t>
            </a:r>
            <a:r>
              <a:rPr lang="ru-RU" sz="1400" dirty="0" err="1">
                <a:solidFill>
                  <a:schemeClr val="bg1"/>
                </a:solidFill>
              </a:rPr>
              <a:t>ТалантыТатарстана</a:t>
            </a:r>
            <a:r>
              <a:rPr lang="ru-RU" sz="1400" dirty="0">
                <a:solidFill>
                  <a:schemeClr val="bg1"/>
                </a:solidFill>
              </a:rPr>
              <a:t> </a:t>
            </a:r>
            <a:r>
              <a:rPr lang="en-US" sz="1400" dirty="0">
                <a:solidFill>
                  <a:schemeClr val="bg1"/>
                </a:solidFill>
              </a:rPr>
              <a:t>#</a:t>
            </a:r>
            <a:r>
              <a:rPr lang="ru-RU" sz="1400" dirty="0" err="1">
                <a:solidFill>
                  <a:schemeClr val="bg1"/>
                </a:solidFill>
              </a:rPr>
              <a:t>УниверситетТалантов</a:t>
            </a:r>
            <a:endParaRPr lang="ru-RU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996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297538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73576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8756374" cy="1325563"/>
          </a:xfrm>
          <a:prstGeom prst="rect">
            <a:avLst/>
          </a:prstGeo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689514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1152939"/>
            <a:ext cx="2628900" cy="5024024"/>
          </a:xfrm>
          <a:prstGeom prst="rect">
            <a:avLst/>
          </a:prstGeo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1152939"/>
            <a:ext cx="7734300" cy="5024024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076379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та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 rotWithShape="1">
          <a:blip r:embed="rId2"/>
          <a:srcRect l="9778" r="9904" b="51778"/>
          <a:stretch/>
        </p:blipFill>
        <p:spPr>
          <a:xfrm flipV="1">
            <a:off x="0" y="-40640"/>
            <a:ext cx="12192000" cy="13868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6090"/>
          <a:stretch/>
        </p:blipFill>
        <p:spPr>
          <a:xfrm>
            <a:off x="7624822" y="5167086"/>
            <a:ext cx="4567178" cy="1690914"/>
          </a:xfrm>
          <a:prstGeom prst="rect">
            <a:avLst/>
          </a:prstGeom>
          <a:ln>
            <a:noFill/>
          </a:ln>
        </p:spPr>
      </p:pic>
      <p:sp>
        <p:nvSpPr>
          <p:cNvPr id="6" name="TextBox 5"/>
          <p:cNvSpPr txBox="1"/>
          <p:nvPr userDrawn="1"/>
        </p:nvSpPr>
        <p:spPr>
          <a:xfrm>
            <a:off x="407988" y="1470594"/>
            <a:ext cx="71394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</a:rPr>
              <a:t>Контактные данные</a:t>
            </a:r>
            <a:endParaRPr lang="ru-RU" sz="40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051" y="70724"/>
            <a:ext cx="1585282" cy="286291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407988" y="2492151"/>
            <a:ext cx="1153001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</a:rPr>
              <a:t>Мария Ермилова,</a:t>
            </a:r>
          </a:p>
          <a:p>
            <a:r>
              <a:rPr lang="ru-RU" sz="2400" b="1" dirty="0">
                <a:solidFill>
                  <a:schemeClr val="bg1"/>
                </a:solidFill>
              </a:rPr>
              <a:t>Руководитель направления по профориентации и взаимодействию с партнёрами-предприятиями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network@utalents.ru</a:t>
            </a:r>
            <a:endParaRPr lang="ru-RU" sz="2400" b="1" dirty="0">
              <a:solidFill>
                <a:schemeClr val="bg1"/>
              </a:solidFill>
            </a:endParaRPr>
          </a:p>
          <a:p>
            <a:r>
              <a:rPr lang="en-US" sz="2400" b="1" dirty="0">
                <a:solidFill>
                  <a:schemeClr val="bg1"/>
                </a:solidFill>
              </a:rPr>
              <a:t>8</a:t>
            </a:r>
            <a:r>
              <a:rPr lang="ru-RU" sz="2400" b="1" dirty="0">
                <a:solidFill>
                  <a:schemeClr val="bg1"/>
                </a:solidFill>
              </a:rPr>
              <a:t> 927 493 07 42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603261" y="5110530"/>
            <a:ext cx="1732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alpha val="61000"/>
                  </a:schemeClr>
                </a:solidFill>
              </a:rPr>
              <a:t>@</a:t>
            </a:r>
            <a:r>
              <a:rPr lang="en-US" b="1" dirty="0" err="1">
                <a:solidFill>
                  <a:schemeClr val="bg1">
                    <a:alpha val="61000"/>
                  </a:schemeClr>
                </a:solidFill>
              </a:rPr>
              <a:t>utalents_ru</a:t>
            </a:r>
            <a:endParaRPr lang="ru-RU" b="1" dirty="0">
              <a:solidFill>
                <a:schemeClr val="bg1">
                  <a:alpha val="61000"/>
                </a:schemeClr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603261" y="5399191"/>
            <a:ext cx="1732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alpha val="61000"/>
                  </a:schemeClr>
                </a:solidFill>
              </a:rPr>
              <a:t>@</a:t>
            </a:r>
            <a:r>
              <a:rPr lang="en-US" b="1" dirty="0" err="1">
                <a:solidFill>
                  <a:schemeClr val="bg1">
                    <a:alpha val="61000"/>
                  </a:schemeClr>
                </a:solidFill>
              </a:rPr>
              <a:t>utalentsru</a:t>
            </a:r>
            <a:endParaRPr lang="ru-RU" b="1" dirty="0">
              <a:solidFill>
                <a:schemeClr val="bg1">
                  <a:alpha val="61000"/>
                </a:scheme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65" y="5512481"/>
            <a:ext cx="142752" cy="1427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69" y="5798775"/>
            <a:ext cx="142752" cy="14275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7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065" y="5223820"/>
            <a:ext cx="142752" cy="142752"/>
          </a:xfrm>
          <a:prstGeom prst="rect">
            <a:avLst/>
          </a:prstGeom>
        </p:spPr>
      </p:pic>
      <p:sp>
        <p:nvSpPr>
          <p:cNvPr id="14" name="TextBox 13"/>
          <p:cNvSpPr txBox="1"/>
          <p:nvPr userDrawn="1"/>
        </p:nvSpPr>
        <p:spPr>
          <a:xfrm>
            <a:off x="603261" y="5684764"/>
            <a:ext cx="2811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>
                    <a:alpha val="61000"/>
                  </a:schemeClr>
                </a:solidFill>
              </a:rPr>
              <a:t>@universitettalantov2.0</a:t>
            </a:r>
            <a:endParaRPr lang="ru-RU" b="1" dirty="0">
              <a:solidFill>
                <a:schemeClr val="bg1">
                  <a:alpha val="61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635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093" y="500512"/>
            <a:ext cx="1610920" cy="290564"/>
          </a:xfrm>
          <a:prstGeom prst="rect">
            <a:avLst/>
          </a:prstGeom>
        </p:spPr>
      </p:pic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20688" y="500513"/>
            <a:ext cx="9294812" cy="5472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20688" y="1551781"/>
            <a:ext cx="91233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20615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61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2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tx1">
              <a:lumMod val="75000"/>
              <a:lumOff val="25000"/>
            </a:schemeClr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7C91E3-0245-4C9C-89B2-4EB2B803999F}" type="datetimeFigureOut">
              <a:rPr lang="ru-RU" smtClean="0"/>
              <a:pPr/>
              <a:t>13.11.2020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D0B5E9-44AD-44BB-8E20-9775CB82D7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8784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73" r:id="rId9"/>
    <p:sldLayoutId id="2147483674" r:id="rId10"/>
    <p:sldLayoutId id="21474836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1.png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3.png"/><Relationship Id="rId5" Type="http://schemas.openxmlformats.org/officeDocument/2006/relationships/hyperlink" Target="https://utalents.ru/incoming" TargetMode="Externa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utalents.ru/republic-center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maxresdefaul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944" y="195942"/>
            <a:ext cx="11782696" cy="63093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9E535B21-4A47-4ED3-97BA-58B1032EE8A5}"/>
              </a:ext>
            </a:extLst>
          </p:cNvPr>
          <p:cNvSpPr txBox="1"/>
          <p:nvPr/>
        </p:nvSpPr>
        <p:spPr>
          <a:xfrm>
            <a:off x="1434517" y="377505"/>
            <a:ext cx="86909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Программы, запланированные к проведению</a:t>
            </a:r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="" xmlns:a16="http://schemas.microsoft.com/office/drawing/2014/main" id="{2EEBD176-61EA-40CB-BA69-108C5E1C7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0503560"/>
              </p:ext>
            </p:extLst>
          </p:nvPr>
        </p:nvGraphicFramePr>
        <p:xfrm>
          <a:off x="498481" y="1486593"/>
          <a:ext cx="11329259" cy="42165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66599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09248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04563">
                <a:tc>
                  <a:txBody>
                    <a:bodyPr/>
                    <a:lstStyle/>
                    <a:p>
                      <a:pPr algn="ctr" fontAlgn="b"/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b">
                    <a:solidFill>
                      <a:srgbClr val="00B0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Название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rgbClr val="00B0A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Дата проведения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rgbClr val="00B0A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217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roxima Nova Semibold" panose="02000506030000020004" charset="0"/>
                        </a:rPr>
                        <a:t>1</a:t>
                      </a: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Proxima Nova Semibold" panose="02000506030000020004" charset="0"/>
                          <a:ea typeface="+mn-ea"/>
                          <a:cs typeface="+mn-cs"/>
                        </a:rPr>
                        <a:t>Республиканская Космическая программа</a:t>
                      </a: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Proxima Nova Semibold" panose="02000506030000020004" charset="0"/>
                          <a:ea typeface="+mn-ea"/>
                          <a:cs typeface="+mn-cs"/>
                        </a:rPr>
                        <a:t>31 октября-8 ноября</a:t>
                      </a: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385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roxima Nova Semibold" panose="02000506030000020004" charset="0"/>
                        </a:rPr>
                        <a:t>2</a:t>
                      </a: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Proxima Nova Semibold" panose="02000506030000020004" charset="0"/>
                          <a:ea typeface="+mn-ea"/>
                          <a:cs typeface="+mn-cs"/>
                        </a:rPr>
                        <a:t>Социальная активность и предпринимательство</a:t>
                      </a: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Proxima Nova Semibold" panose="02000506030000020004" charset="0"/>
                          <a:ea typeface="+mn-ea"/>
                          <a:cs typeface="+mn-cs"/>
                        </a:rPr>
                        <a:t>9-26  ноября</a:t>
                      </a: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824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roxima Nova Semibold" panose="02000506030000020004" charset="0"/>
                        </a:rPr>
                        <a:t>3</a:t>
                      </a: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Театр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1-21 ноября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17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roxima Nova Semibold" panose="02000506030000020004" charset="0"/>
                        </a:rPr>
                        <a:t>4</a:t>
                      </a: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Путь чемпиона. Футбол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1-14 ноября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217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roxima Nova Semibold" panose="02000506030000020004" charset="0"/>
                        </a:rPr>
                        <a:t>5</a:t>
                      </a: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Proxima Nova Semibold" panose="02000506030000020004" charset="0"/>
                          <a:ea typeface="+mn-ea"/>
                          <a:cs typeface="+mn-cs"/>
                        </a:rPr>
                        <a:t>Моделирование интеллектуальных систем» для школьников 9-10 классов</a:t>
                      </a:r>
                      <a:r>
                        <a:rPr lang="ru-RU" sz="2000" kern="1200" baseline="0" dirty="0">
                          <a:solidFill>
                            <a:schemeClr val="dk1"/>
                          </a:solidFill>
                          <a:effectLst/>
                          <a:latin typeface="Proxima Nova Semibold" panose="02000506030000020004" charset="0"/>
                          <a:ea typeface="+mn-ea"/>
                          <a:cs typeface="+mn-cs"/>
                        </a:rPr>
                        <a:t> 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23</a:t>
                      </a:r>
                      <a:r>
                        <a:rPr lang="ru-RU" sz="2000" u="none" strike="noStrike" baseline="0" dirty="0">
                          <a:effectLst/>
                          <a:latin typeface="Proxima Nova Semibold" panose="02000506030000020004" charset="0"/>
                        </a:rPr>
                        <a:t> ноября </a:t>
                      </a:r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- 11</a:t>
                      </a:r>
                      <a:r>
                        <a:rPr lang="ru-RU" sz="2000" u="none" strike="noStrike" baseline="0" dirty="0">
                          <a:effectLst/>
                          <a:latin typeface="Proxima Nova Semibold" panose="02000506030000020004" charset="0"/>
                        </a:rPr>
                        <a:t> </a:t>
                      </a:r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декабря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17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roxima Nova Semibold" panose="02000506030000020004" charset="0"/>
                        </a:rPr>
                        <a:t>6</a:t>
                      </a: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2000" kern="1200" dirty="0">
                          <a:solidFill>
                            <a:schemeClr val="dk1"/>
                          </a:solidFill>
                          <a:effectLst/>
                          <a:latin typeface="Proxima Nova Semibold" panose="02000506030000020004" charset="0"/>
                          <a:ea typeface="+mn-ea"/>
                          <a:cs typeface="+mn-cs"/>
                        </a:rPr>
                        <a:t>Полевые исследования и проектная деятельность в биологии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23</a:t>
                      </a:r>
                      <a:r>
                        <a:rPr lang="ru-RU" sz="2000" u="none" strike="noStrike" baseline="0" dirty="0">
                          <a:effectLst/>
                          <a:latin typeface="Proxima Nova Semibold" panose="02000506030000020004" charset="0"/>
                        </a:rPr>
                        <a:t> ноября </a:t>
                      </a:r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- 11</a:t>
                      </a:r>
                      <a:r>
                        <a:rPr lang="ru-RU" sz="2000" u="none" strike="noStrike" baseline="0" dirty="0">
                          <a:effectLst/>
                          <a:latin typeface="Proxima Nova Semibold" panose="02000506030000020004" charset="0"/>
                        </a:rPr>
                        <a:t> </a:t>
                      </a:r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декабря</a:t>
                      </a: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560137307"/>
                  </a:ext>
                </a:extLst>
              </a:tr>
              <a:tr h="30729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roxima Nova Semibold" panose="02000506030000020004" charset="0"/>
                        </a:rPr>
                        <a:t>7</a:t>
                      </a: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Литературное творчество (на русском языке)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1 - 21 декабря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217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roxima Nova Semibold" panose="02000506030000020004" charset="0"/>
                        </a:rPr>
                        <a:t>8</a:t>
                      </a: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Литературное творчество (на татарском языке)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1 - 21 декабря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17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Proxima Nova Semibold" panose="02000506030000020004" charset="0"/>
                        </a:rPr>
                        <a:t>9</a:t>
                      </a: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b"/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Путь чемпиона. Лыжные гонки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u="none" strike="noStrike" dirty="0">
                          <a:effectLst/>
                          <a:latin typeface="Proxima Nova Semibold" panose="02000506030000020004" charset="0"/>
                        </a:rPr>
                        <a:t>1 - 21 декабря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Proxima Nova Semibold" panose="02000506030000020004" charset="0"/>
                      </a:endParaRPr>
                    </a:p>
                  </a:txBody>
                  <a:tcPr marL="12700" marR="12700" marT="9525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37880625-727F-4352-ADD5-5FDA9BCE9966}"/>
              </a:ext>
            </a:extLst>
          </p:cNvPr>
          <p:cNvSpPr txBox="1"/>
          <p:nvPr/>
        </p:nvSpPr>
        <p:spPr>
          <a:xfrm>
            <a:off x="299476" y="6365646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99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2020-11-12-19-45-13-389_com.android.chrome.png"/>
          <p:cNvPicPr>
            <a:picLocks noChangeAspect="1"/>
          </p:cNvPicPr>
          <p:nvPr/>
        </p:nvPicPr>
        <p:blipFill>
          <a:blip r:embed="rId2"/>
          <a:srcRect t="12571"/>
          <a:stretch>
            <a:fillRect/>
          </a:stretch>
        </p:blipFill>
        <p:spPr>
          <a:xfrm>
            <a:off x="3801427" y="326572"/>
            <a:ext cx="3857625" cy="5995851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2783719" y="149251"/>
            <a:ext cx="6120999" cy="645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Онлайн ПРОФПРОБЫ 2020</a:t>
            </a:r>
          </a:p>
        </p:txBody>
      </p:sp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67ADD2B1-30E9-4456-A9AD-9390E0584FD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80127921"/>
              </p:ext>
            </p:extLst>
          </p:nvPr>
        </p:nvGraphicFramePr>
        <p:xfrm>
          <a:off x="1066800" y="880216"/>
          <a:ext cx="10427293" cy="55058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62710F8B-90EA-4F6F-8EC1-873F0DEBD341}"/>
              </a:ext>
            </a:extLst>
          </p:cNvPr>
          <p:cNvSpPr txBox="1"/>
          <p:nvPr/>
        </p:nvSpPr>
        <p:spPr>
          <a:xfrm>
            <a:off x="299476" y="6365646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5781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839095" y="195692"/>
            <a:ext cx="9403863" cy="645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Неделя </a:t>
            </a:r>
            <a:r>
              <a:rPr lang="ru-RU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ПрофПРОБ</a:t>
            </a: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 – </a:t>
            </a:r>
            <a:r>
              <a:rPr lang="en-US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Online</a:t>
            </a:r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: пилот и планы</a:t>
            </a:r>
          </a:p>
        </p:txBody>
      </p:sp>
      <p:sp>
        <p:nvSpPr>
          <p:cNvPr id="4" name="Скругленный прямоугольник 9">
            <a:extLst>
              <a:ext uri="{FF2B5EF4-FFF2-40B4-BE49-F238E27FC236}">
                <a16:creationId xmlns="" xmlns:a16="http://schemas.microsoft.com/office/drawing/2014/main" id="{D3EE1BEA-8B42-41A5-BC4F-F6AC05FC9823}"/>
              </a:ext>
            </a:extLst>
          </p:cNvPr>
          <p:cNvSpPr/>
          <p:nvPr/>
        </p:nvSpPr>
        <p:spPr>
          <a:xfrm>
            <a:off x="407988" y="907215"/>
            <a:ext cx="5268912" cy="5392303"/>
          </a:xfrm>
          <a:prstGeom prst="roundRect">
            <a:avLst>
              <a:gd name="adj" fmla="val 6631"/>
            </a:avLst>
          </a:prstGeom>
          <a:solidFill>
            <a:schemeClr val="accent5"/>
          </a:solidFill>
          <a:ln>
            <a:noFill/>
          </a:ln>
          <a:effectLst>
            <a:outerShdw blurRad="330200" dist="1524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u="sng" dirty="0"/>
              <a:t>Пилот: 15 профессий и 199 </a:t>
            </a:r>
            <a:r>
              <a:rPr lang="ru-RU" sz="2000" u="sng" dirty="0" err="1"/>
              <a:t>профпроб</a:t>
            </a:r>
            <a:endParaRPr lang="ru-RU" sz="2000" u="sng" dirty="0"/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effectLst/>
              </a:rPr>
              <a:t>Web</a:t>
            </a:r>
            <a:r>
              <a:rPr lang="ru-RU" sz="2000" dirty="0">
                <a:effectLst/>
              </a:rPr>
              <a:t>-разработчик (45)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СММ-специалист (22)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effectLst/>
              </a:rPr>
              <a:t>Таргетолог</a:t>
            </a:r>
            <a:r>
              <a:rPr lang="ru-RU" sz="2000" dirty="0">
                <a:effectLst/>
              </a:rPr>
              <a:t> (20)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Копирайтер (16)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Педагог (11)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Видеомонтажер  (11)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Специалист по геймификации (6)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Дизайнер одежды (21)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Менеджер по туризму (21)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Журналист (11)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Экскурсовод (8)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 err="1">
                <a:effectLst/>
              </a:rPr>
              <a:t>Промдизайнер</a:t>
            </a:r>
            <a:r>
              <a:rPr lang="ru-RU" sz="2000" dirty="0">
                <a:effectLst/>
              </a:rPr>
              <a:t> (5)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Эко-профессии будущего (1)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>
                <a:effectLst/>
              </a:rPr>
              <a:t>Менеджер по продажам (1)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2000" dirty="0"/>
              <a:t>Лингвист (1)</a:t>
            </a:r>
          </a:p>
        </p:txBody>
      </p:sp>
      <p:sp>
        <p:nvSpPr>
          <p:cNvPr id="10" name="Скругленный прямоугольник 9">
            <a:extLst>
              <a:ext uri="{FF2B5EF4-FFF2-40B4-BE49-F238E27FC236}">
                <a16:creationId xmlns="" xmlns:a16="http://schemas.microsoft.com/office/drawing/2014/main" id="{9C1ED1D2-3C4F-45B5-9FFA-C09B04ED51F2}"/>
              </a:ext>
            </a:extLst>
          </p:cNvPr>
          <p:cNvSpPr/>
          <p:nvPr/>
        </p:nvSpPr>
        <p:spPr>
          <a:xfrm>
            <a:off x="6167438" y="935448"/>
            <a:ext cx="5367337" cy="2521785"/>
          </a:xfrm>
          <a:prstGeom prst="roundRect">
            <a:avLst>
              <a:gd name="adj" fmla="val 6631"/>
            </a:avLst>
          </a:prstGeom>
          <a:solidFill>
            <a:schemeClr val="accent5"/>
          </a:solidFill>
          <a:ln>
            <a:noFill/>
          </a:ln>
          <a:effectLst>
            <a:outerShdw blurRad="330200" dist="1524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u="sng" dirty="0"/>
              <a:t>2 неделя </a:t>
            </a:r>
            <a:r>
              <a:rPr lang="ru-RU" sz="2000" u="sng" dirty="0" err="1"/>
              <a:t>профпроб</a:t>
            </a:r>
            <a:r>
              <a:rPr lang="ru-RU" sz="2000" u="sng" dirty="0"/>
              <a:t> + профессии: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</a:rPr>
              <a:t>Артист кино (актерское искусство) 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</a:rPr>
              <a:t>Дизайнер интерьера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</a:rPr>
              <a:t>Разработчик мобильных приложений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err="1">
                <a:effectLst/>
              </a:rPr>
              <a:t>Блогинг</a:t>
            </a:r>
            <a:endParaRPr lang="ru-RU" sz="2000" dirty="0">
              <a:effectLst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>
                <a:effectLst/>
              </a:rPr>
              <a:t>Реклама, связи с общественностью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err="1"/>
              <a:t>Профпробы</a:t>
            </a:r>
            <a:r>
              <a:rPr lang="ru-RU" sz="2000" dirty="0"/>
              <a:t> от индустриальных партнёров</a:t>
            </a:r>
            <a:endParaRPr lang="ru-RU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/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>
              <a:effectLst/>
            </a:endParaRPr>
          </a:p>
        </p:txBody>
      </p:sp>
      <p:sp>
        <p:nvSpPr>
          <p:cNvPr id="13" name="Скругленный прямоугольник 9">
            <a:extLst>
              <a:ext uri="{FF2B5EF4-FFF2-40B4-BE49-F238E27FC236}">
                <a16:creationId xmlns="" xmlns:a16="http://schemas.microsoft.com/office/drawing/2014/main" id="{1319C48B-396B-41A8-A077-0B09D55AE0EF}"/>
              </a:ext>
            </a:extLst>
          </p:cNvPr>
          <p:cNvSpPr/>
          <p:nvPr/>
        </p:nvSpPr>
        <p:spPr>
          <a:xfrm>
            <a:off x="6167438" y="3603366"/>
            <a:ext cx="5367337" cy="1958510"/>
          </a:xfrm>
          <a:prstGeom prst="roundRect">
            <a:avLst>
              <a:gd name="adj" fmla="val 6631"/>
            </a:avLst>
          </a:prstGeom>
          <a:solidFill>
            <a:schemeClr val="accent5"/>
          </a:solidFill>
          <a:ln>
            <a:noFill/>
          </a:ln>
          <a:effectLst>
            <a:outerShdw blurRad="330200" dist="152400" dir="2700000" algn="tl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ru-RU" sz="2000" u="sng" dirty="0"/>
              <a:t>2 неделя </a:t>
            </a:r>
            <a:r>
              <a:rPr lang="ru-RU" sz="2000" u="sng" dirty="0" err="1"/>
              <a:t>профпроб</a:t>
            </a:r>
            <a:r>
              <a:rPr lang="ru-RU" sz="2000" u="sng" dirty="0"/>
              <a:t> + каналы и форматы: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err="1"/>
              <a:t>МОиН</a:t>
            </a:r>
            <a:r>
              <a:rPr lang="ru-RU" sz="2000" dirty="0"/>
              <a:t> РТ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п</a:t>
            </a:r>
            <a:r>
              <a:rPr lang="ru-RU" sz="2000" dirty="0">
                <a:effectLst/>
              </a:rPr>
              <a:t>артнёрские молодёжные организации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страницы ВК, </a:t>
            </a:r>
            <a:r>
              <a:rPr lang="ru-RU" sz="2000" dirty="0" err="1"/>
              <a:t>Инстаграмм</a:t>
            </a:r>
            <a:endParaRPr lang="ru-RU" sz="20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/>
              <a:t>рейтинги и мотивация для участников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2000" dirty="0"/>
          </a:p>
          <a:p>
            <a:endParaRPr lang="ru-RU" sz="2000" dirty="0">
              <a:effectLst/>
            </a:endParaRPr>
          </a:p>
          <a:p>
            <a:pPr marL="342900" indent="-342900">
              <a:buFont typeface="Courier New" panose="02070309020205020404" pitchFamily="49" charset="0"/>
              <a:buChar char="o"/>
            </a:pP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64CA2C4-7B87-4DA0-AF24-5B0C465D9E90}"/>
              </a:ext>
            </a:extLst>
          </p:cNvPr>
          <p:cNvSpPr txBox="1"/>
          <p:nvPr/>
        </p:nvSpPr>
        <p:spPr>
          <a:xfrm>
            <a:off x="299476" y="6365646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780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2020-11-12-16-53-30-280_com.android.chrome.png"/>
          <p:cNvPicPr>
            <a:picLocks noChangeAspect="1"/>
          </p:cNvPicPr>
          <p:nvPr/>
        </p:nvPicPr>
        <p:blipFill>
          <a:blip r:embed="rId2"/>
          <a:srcRect t="3554"/>
          <a:stretch>
            <a:fillRect/>
          </a:stretch>
        </p:blipFill>
        <p:spPr>
          <a:xfrm>
            <a:off x="196079" y="718457"/>
            <a:ext cx="3100796" cy="5708469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Screenshot_2020-11-12-19-46-11-733_com.android.chrome.png"/>
          <p:cNvPicPr>
            <a:picLocks noChangeAspect="1"/>
          </p:cNvPicPr>
          <p:nvPr/>
        </p:nvPicPr>
        <p:blipFill>
          <a:blip r:embed="rId3"/>
          <a:srcRect t="4036" b="5157"/>
          <a:stretch>
            <a:fillRect/>
          </a:stretch>
        </p:blipFill>
        <p:spPr>
          <a:xfrm>
            <a:off x="4206377" y="679269"/>
            <a:ext cx="3277144" cy="5786845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Screenshot_2020-11-12-19-46-34-635_com.android.chrome.png"/>
          <p:cNvPicPr>
            <a:picLocks noChangeAspect="1"/>
          </p:cNvPicPr>
          <p:nvPr/>
        </p:nvPicPr>
        <p:blipFill>
          <a:blip r:embed="rId4"/>
          <a:srcRect t="4571"/>
          <a:stretch>
            <a:fillRect/>
          </a:stretch>
        </p:blipFill>
        <p:spPr>
          <a:xfrm>
            <a:off x="8020730" y="483326"/>
            <a:ext cx="3757527" cy="6113417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Screenshot_2020-11-12-19-46-55-392_com.android.chrome.png"/>
          <p:cNvPicPr>
            <a:picLocks noChangeAspect="1"/>
          </p:cNvPicPr>
          <p:nvPr/>
        </p:nvPicPr>
        <p:blipFill>
          <a:blip r:embed="rId2"/>
          <a:srcRect t="4309"/>
          <a:stretch>
            <a:fillRect/>
          </a:stretch>
        </p:blipFill>
        <p:spPr>
          <a:xfrm>
            <a:off x="6300363" y="888273"/>
            <a:ext cx="4018838" cy="5564777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 descr="Screenshot_2020-11-12-19-47-21-969_com.android.chrome.png"/>
          <p:cNvPicPr>
            <a:picLocks noChangeAspect="1"/>
          </p:cNvPicPr>
          <p:nvPr/>
        </p:nvPicPr>
        <p:blipFill>
          <a:blip r:embed="rId3"/>
          <a:srcRect t="4210"/>
          <a:stretch>
            <a:fillRect/>
          </a:stretch>
        </p:blipFill>
        <p:spPr>
          <a:xfrm>
            <a:off x="607423" y="888273"/>
            <a:ext cx="4018838" cy="5473337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288;p26">
            <a:extLst>
              <a:ext uri="{FF2B5EF4-FFF2-40B4-BE49-F238E27FC236}">
                <a16:creationId xmlns="" xmlns:a16="http://schemas.microsoft.com/office/drawing/2014/main" id="{782808D5-5E1D-4ADD-BAEE-D4AC4D80CA8D}"/>
              </a:ext>
            </a:extLst>
          </p:cNvPr>
          <p:cNvSpPr txBox="1"/>
          <p:nvPr/>
        </p:nvSpPr>
        <p:spPr>
          <a:xfrm>
            <a:off x="2632245" y="309960"/>
            <a:ext cx="7419224" cy="6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ru-RU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Типовое расписание дня в центре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5467239"/>
              </p:ext>
            </p:extLst>
          </p:nvPr>
        </p:nvGraphicFramePr>
        <p:xfrm>
          <a:off x="2140531" y="916560"/>
          <a:ext cx="8006286" cy="6002951"/>
        </p:xfrm>
        <a:graphic>
          <a:graphicData uri="http://schemas.openxmlformats.org/drawingml/2006/table">
            <a:tbl>
              <a:tblPr firstRow="1" firstCol="1" bandRow="1"/>
              <a:tblGrid>
                <a:gridCol w="209852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9077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259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Время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Вид деятельности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/>
                          <a:ea typeface="Times New Roman"/>
                          <a:cs typeface="Arial"/>
                        </a:rPr>
                        <a:t>7:00-7:30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/>
                          <a:ea typeface="Times New Roman"/>
                          <a:cs typeface="Arial"/>
                        </a:rPr>
                        <a:t>Подъем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/>
                          <a:ea typeface="Times New Roman"/>
                          <a:cs typeface="Arial"/>
                        </a:rPr>
                        <a:t>07:30-07:45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/>
                          <a:ea typeface="Times New Roman"/>
                          <a:cs typeface="Arial"/>
                        </a:rPr>
                        <a:t>Зарядка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31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9900FF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07:45-08:00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9900FF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Термометрия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08:00-09:00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Завтрак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9:00-9:45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Программа профиль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9:55-10:40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Программа профиль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10:50-11:10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Второй завтрак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11:10-11:55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Программа профиль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12:00-12:45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Программа профиль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13:00-14:00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Обед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/>
                          <a:ea typeface="Times New Roman"/>
                          <a:cs typeface="Arial"/>
                        </a:rPr>
                        <a:t>14:00-15:00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9900FF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Время отдыха команды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15:15-15:30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Полдник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16:00-18:20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Школьные уроки (3)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  <a:latin typeface="Cambria"/>
                          <a:ea typeface="Times New Roman"/>
                          <a:cs typeface="Arial"/>
                        </a:rPr>
                        <a:t>18:30-19:30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Ужин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9900FF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19:30-19:45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9900FF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Термометрия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20:00-20:45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Фестиваль клубной деятельности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37937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21:00-21:45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Cambria"/>
                          <a:ea typeface="Times New Roman"/>
                          <a:cs typeface="Arial"/>
                        </a:rPr>
                        <a:t>Общие вечерние мероприятия /Свободное время команды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21:30-21:45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  <a:latin typeface="Cambria"/>
                          <a:ea typeface="Times New Roman"/>
                          <a:cs typeface="Arial"/>
                        </a:rPr>
                        <a:t>Сонник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/>
                          <a:ea typeface="Times New Roman"/>
                          <a:cs typeface="Arial"/>
                        </a:rPr>
                        <a:t>21:40-22:00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mbria"/>
                          <a:ea typeface="Times New Roman"/>
                          <a:cs typeface="Arial"/>
                        </a:rPr>
                        <a:t>Вечерний сбор команды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06775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/>
                          <a:ea typeface="Times New Roman"/>
                          <a:cs typeface="Arial"/>
                        </a:rPr>
                        <a:t>22:00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mbria"/>
                          <a:ea typeface="Times New Roman"/>
                          <a:cs typeface="Arial"/>
                        </a:rPr>
                        <a:t>Отбой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3426" marR="23426" marT="15618" marB="15618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617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B2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8419051" y="1024939"/>
            <a:ext cx="5542930" cy="554293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075" y="485721"/>
            <a:ext cx="1586063" cy="2927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3411" y="484901"/>
            <a:ext cx="8275314" cy="645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Bl"/>
                <a:ea typeface="+mn-ea"/>
                <a:cs typeface="+mn-cs"/>
              </a:rPr>
              <a:t>ПРОГРАММА ПОДДЕРЖКИ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3411" y="1559801"/>
            <a:ext cx="7141839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Программа индивидуального сопровождения и поддержки (в т.ч. материальной) для победителей и призеров.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Задача: помочь им выбрать профессию, получить нужные навыки, трудоустроиться и успешно двигаться в ней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Как: через систему онлайн «обучения» по индивидуальным траекториям и набора предложений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950563" y="1645526"/>
            <a:ext cx="4690575" cy="374943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02737" y="6434178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ТалантыТатарстана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УниверситетТалантов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743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/>
          <p:cNvGrpSpPr/>
          <p:nvPr/>
        </p:nvGrpSpPr>
        <p:grpSpPr>
          <a:xfrm>
            <a:off x="-4918674" y="1870355"/>
            <a:ext cx="26583104" cy="5829855"/>
            <a:chOff x="-118110" y="4282440"/>
            <a:chExt cx="12462510" cy="2733113"/>
          </a:xfrm>
        </p:grpSpPr>
        <p:sp>
          <p:nvSpPr>
            <p:cNvPr id="47" name="Прямоугольник 67"/>
            <p:cNvSpPr/>
            <p:nvPr/>
          </p:nvSpPr>
          <p:spPr>
            <a:xfrm>
              <a:off x="-83820" y="4282440"/>
              <a:ext cx="12428220" cy="1853884"/>
            </a:xfrm>
            <a:custGeom>
              <a:avLst/>
              <a:gdLst>
                <a:gd name="connsiteX0" fmla="*/ 0 w 12192000"/>
                <a:gd name="connsiteY0" fmla="*/ 0 h 1183324"/>
                <a:gd name="connsiteX1" fmla="*/ 12192000 w 12192000"/>
                <a:gd name="connsiteY1" fmla="*/ 0 h 1183324"/>
                <a:gd name="connsiteX2" fmla="*/ 12192000 w 12192000"/>
                <a:gd name="connsiteY2" fmla="*/ 1183324 h 1183324"/>
                <a:gd name="connsiteX3" fmla="*/ 0 w 12192000"/>
                <a:gd name="connsiteY3" fmla="*/ 1183324 h 1183324"/>
                <a:gd name="connsiteX4" fmla="*/ 0 w 12192000"/>
                <a:gd name="connsiteY4" fmla="*/ 0 h 1183324"/>
                <a:gd name="connsiteX0" fmla="*/ 0 w 12207240"/>
                <a:gd name="connsiteY0" fmla="*/ 350520 h 1183324"/>
                <a:gd name="connsiteX1" fmla="*/ 12207240 w 12207240"/>
                <a:gd name="connsiteY1" fmla="*/ 0 h 1183324"/>
                <a:gd name="connsiteX2" fmla="*/ 12207240 w 12207240"/>
                <a:gd name="connsiteY2" fmla="*/ 1183324 h 1183324"/>
                <a:gd name="connsiteX3" fmla="*/ 15240 w 12207240"/>
                <a:gd name="connsiteY3" fmla="*/ 1183324 h 1183324"/>
                <a:gd name="connsiteX4" fmla="*/ 0 w 12207240"/>
                <a:gd name="connsiteY4" fmla="*/ 350520 h 1183324"/>
                <a:gd name="connsiteX0" fmla="*/ 0 w 12275820"/>
                <a:gd name="connsiteY0" fmla="*/ 426720 h 1183324"/>
                <a:gd name="connsiteX1" fmla="*/ 12275820 w 12275820"/>
                <a:gd name="connsiteY1" fmla="*/ 0 h 1183324"/>
                <a:gd name="connsiteX2" fmla="*/ 12275820 w 12275820"/>
                <a:gd name="connsiteY2" fmla="*/ 1183324 h 1183324"/>
                <a:gd name="connsiteX3" fmla="*/ 83820 w 12275820"/>
                <a:gd name="connsiteY3" fmla="*/ 1183324 h 1183324"/>
                <a:gd name="connsiteX4" fmla="*/ 0 w 12275820"/>
                <a:gd name="connsiteY4" fmla="*/ 426720 h 118332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428220"/>
                <a:gd name="connsiteY0" fmla="*/ 1097280 h 1853884"/>
                <a:gd name="connsiteX1" fmla="*/ 2019300 w 12428220"/>
                <a:gd name="connsiteY1" fmla="*/ 350520 h 1853884"/>
                <a:gd name="connsiteX2" fmla="*/ 4411980 w 12428220"/>
                <a:gd name="connsiteY2" fmla="*/ 1112520 h 1853884"/>
                <a:gd name="connsiteX3" fmla="*/ 6347460 w 12428220"/>
                <a:gd name="connsiteY3" fmla="*/ 0 h 1853884"/>
                <a:gd name="connsiteX4" fmla="*/ 8907780 w 12428220"/>
                <a:gd name="connsiteY4" fmla="*/ 1059180 h 1853884"/>
                <a:gd name="connsiteX5" fmla="*/ 12428220 w 12428220"/>
                <a:gd name="connsiteY5" fmla="*/ 236220 h 1853884"/>
                <a:gd name="connsiteX6" fmla="*/ 12275820 w 12428220"/>
                <a:gd name="connsiteY6" fmla="*/ 1853884 h 1853884"/>
                <a:gd name="connsiteX7" fmla="*/ 83820 w 12428220"/>
                <a:gd name="connsiteY7" fmla="*/ 1853884 h 1853884"/>
                <a:gd name="connsiteX8" fmla="*/ 0 w 12428220"/>
                <a:gd name="connsiteY8" fmla="*/ 1097280 h 18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8220" h="1853884">
                  <a:moveTo>
                    <a:pt x="0" y="1097280"/>
                  </a:moveTo>
                  <a:cubicBezTo>
                    <a:pt x="1998980" y="335280"/>
                    <a:pt x="721360" y="822960"/>
                    <a:pt x="2019300" y="350520"/>
                  </a:cubicBezTo>
                  <a:cubicBezTo>
                    <a:pt x="4422140" y="1115060"/>
                    <a:pt x="2054860" y="347980"/>
                    <a:pt x="4411980" y="1112520"/>
                  </a:cubicBezTo>
                  <a:cubicBezTo>
                    <a:pt x="6380480" y="-15240"/>
                    <a:pt x="4538980" y="1051560"/>
                    <a:pt x="6347460" y="0"/>
                  </a:cubicBezTo>
                  <a:cubicBezTo>
                    <a:pt x="8905240" y="1056640"/>
                    <a:pt x="6350000" y="-5080"/>
                    <a:pt x="8907780" y="1059180"/>
                  </a:cubicBezTo>
                  <a:lnTo>
                    <a:pt x="12428220" y="236220"/>
                  </a:lnTo>
                  <a:lnTo>
                    <a:pt x="12275820" y="1853884"/>
                  </a:lnTo>
                  <a:lnTo>
                    <a:pt x="83820" y="1853884"/>
                  </a:lnTo>
                  <a:lnTo>
                    <a:pt x="0" y="1097280"/>
                  </a:lnTo>
                  <a:close/>
                </a:path>
              </a:pathLst>
            </a:custGeom>
            <a:solidFill>
              <a:schemeClr val="bg1">
                <a:lumMod val="95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endParaRPr>
            </a:p>
          </p:txBody>
        </p:sp>
        <p:sp>
          <p:nvSpPr>
            <p:cNvPr id="48" name="Прямоугольник 67"/>
            <p:cNvSpPr/>
            <p:nvPr/>
          </p:nvSpPr>
          <p:spPr>
            <a:xfrm>
              <a:off x="-118110" y="4835506"/>
              <a:ext cx="12428220" cy="1468193"/>
            </a:xfrm>
            <a:custGeom>
              <a:avLst/>
              <a:gdLst>
                <a:gd name="connsiteX0" fmla="*/ 0 w 12192000"/>
                <a:gd name="connsiteY0" fmla="*/ 0 h 1183324"/>
                <a:gd name="connsiteX1" fmla="*/ 12192000 w 12192000"/>
                <a:gd name="connsiteY1" fmla="*/ 0 h 1183324"/>
                <a:gd name="connsiteX2" fmla="*/ 12192000 w 12192000"/>
                <a:gd name="connsiteY2" fmla="*/ 1183324 h 1183324"/>
                <a:gd name="connsiteX3" fmla="*/ 0 w 12192000"/>
                <a:gd name="connsiteY3" fmla="*/ 1183324 h 1183324"/>
                <a:gd name="connsiteX4" fmla="*/ 0 w 12192000"/>
                <a:gd name="connsiteY4" fmla="*/ 0 h 1183324"/>
                <a:gd name="connsiteX0" fmla="*/ 0 w 12207240"/>
                <a:gd name="connsiteY0" fmla="*/ 350520 h 1183324"/>
                <a:gd name="connsiteX1" fmla="*/ 12207240 w 12207240"/>
                <a:gd name="connsiteY1" fmla="*/ 0 h 1183324"/>
                <a:gd name="connsiteX2" fmla="*/ 12207240 w 12207240"/>
                <a:gd name="connsiteY2" fmla="*/ 1183324 h 1183324"/>
                <a:gd name="connsiteX3" fmla="*/ 15240 w 12207240"/>
                <a:gd name="connsiteY3" fmla="*/ 1183324 h 1183324"/>
                <a:gd name="connsiteX4" fmla="*/ 0 w 12207240"/>
                <a:gd name="connsiteY4" fmla="*/ 350520 h 1183324"/>
                <a:gd name="connsiteX0" fmla="*/ 0 w 12275820"/>
                <a:gd name="connsiteY0" fmla="*/ 426720 h 1183324"/>
                <a:gd name="connsiteX1" fmla="*/ 12275820 w 12275820"/>
                <a:gd name="connsiteY1" fmla="*/ 0 h 1183324"/>
                <a:gd name="connsiteX2" fmla="*/ 12275820 w 12275820"/>
                <a:gd name="connsiteY2" fmla="*/ 1183324 h 1183324"/>
                <a:gd name="connsiteX3" fmla="*/ 83820 w 12275820"/>
                <a:gd name="connsiteY3" fmla="*/ 1183324 h 1183324"/>
                <a:gd name="connsiteX4" fmla="*/ 0 w 12275820"/>
                <a:gd name="connsiteY4" fmla="*/ 426720 h 118332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428220"/>
                <a:gd name="connsiteY0" fmla="*/ 1097280 h 1853884"/>
                <a:gd name="connsiteX1" fmla="*/ 2019300 w 12428220"/>
                <a:gd name="connsiteY1" fmla="*/ 350520 h 1853884"/>
                <a:gd name="connsiteX2" fmla="*/ 4411980 w 12428220"/>
                <a:gd name="connsiteY2" fmla="*/ 1112520 h 1853884"/>
                <a:gd name="connsiteX3" fmla="*/ 6347460 w 12428220"/>
                <a:gd name="connsiteY3" fmla="*/ 0 h 1853884"/>
                <a:gd name="connsiteX4" fmla="*/ 8907780 w 12428220"/>
                <a:gd name="connsiteY4" fmla="*/ 1059180 h 1853884"/>
                <a:gd name="connsiteX5" fmla="*/ 12428220 w 12428220"/>
                <a:gd name="connsiteY5" fmla="*/ 236220 h 1853884"/>
                <a:gd name="connsiteX6" fmla="*/ 12275820 w 12428220"/>
                <a:gd name="connsiteY6" fmla="*/ 1853884 h 1853884"/>
                <a:gd name="connsiteX7" fmla="*/ 83820 w 12428220"/>
                <a:gd name="connsiteY7" fmla="*/ 1853884 h 1853884"/>
                <a:gd name="connsiteX8" fmla="*/ 0 w 12428220"/>
                <a:gd name="connsiteY8" fmla="*/ 1097280 h 18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8220" h="1853884">
                  <a:moveTo>
                    <a:pt x="0" y="1097280"/>
                  </a:moveTo>
                  <a:cubicBezTo>
                    <a:pt x="1998980" y="335280"/>
                    <a:pt x="721360" y="822960"/>
                    <a:pt x="2019300" y="350520"/>
                  </a:cubicBezTo>
                  <a:cubicBezTo>
                    <a:pt x="4422140" y="1115060"/>
                    <a:pt x="2054860" y="347980"/>
                    <a:pt x="4411980" y="1112520"/>
                  </a:cubicBezTo>
                  <a:cubicBezTo>
                    <a:pt x="6380480" y="-15240"/>
                    <a:pt x="4538980" y="1051560"/>
                    <a:pt x="6347460" y="0"/>
                  </a:cubicBezTo>
                  <a:cubicBezTo>
                    <a:pt x="8905240" y="1056640"/>
                    <a:pt x="6350000" y="-5080"/>
                    <a:pt x="8907780" y="1059180"/>
                  </a:cubicBezTo>
                  <a:lnTo>
                    <a:pt x="12428220" y="236220"/>
                  </a:lnTo>
                  <a:lnTo>
                    <a:pt x="12275820" y="1853884"/>
                  </a:lnTo>
                  <a:lnTo>
                    <a:pt x="83820" y="1853884"/>
                  </a:lnTo>
                  <a:lnTo>
                    <a:pt x="0" y="1097280"/>
                  </a:lnTo>
                  <a:close/>
                </a:path>
              </a:pathLst>
            </a:custGeom>
            <a:solidFill>
              <a:schemeClr val="bg1">
                <a:lumMod val="85000"/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endParaRPr>
            </a:p>
          </p:txBody>
        </p:sp>
        <p:sp>
          <p:nvSpPr>
            <p:cNvPr id="50" name="Прямоугольник 67"/>
            <p:cNvSpPr/>
            <p:nvPr/>
          </p:nvSpPr>
          <p:spPr>
            <a:xfrm>
              <a:off x="-83820" y="5161669"/>
              <a:ext cx="12428220" cy="1853884"/>
            </a:xfrm>
            <a:custGeom>
              <a:avLst/>
              <a:gdLst>
                <a:gd name="connsiteX0" fmla="*/ 0 w 12192000"/>
                <a:gd name="connsiteY0" fmla="*/ 0 h 1183324"/>
                <a:gd name="connsiteX1" fmla="*/ 12192000 w 12192000"/>
                <a:gd name="connsiteY1" fmla="*/ 0 h 1183324"/>
                <a:gd name="connsiteX2" fmla="*/ 12192000 w 12192000"/>
                <a:gd name="connsiteY2" fmla="*/ 1183324 h 1183324"/>
                <a:gd name="connsiteX3" fmla="*/ 0 w 12192000"/>
                <a:gd name="connsiteY3" fmla="*/ 1183324 h 1183324"/>
                <a:gd name="connsiteX4" fmla="*/ 0 w 12192000"/>
                <a:gd name="connsiteY4" fmla="*/ 0 h 1183324"/>
                <a:gd name="connsiteX0" fmla="*/ 0 w 12207240"/>
                <a:gd name="connsiteY0" fmla="*/ 350520 h 1183324"/>
                <a:gd name="connsiteX1" fmla="*/ 12207240 w 12207240"/>
                <a:gd name="connsiteY1" fmla="*/ 0 h 1183324"/>
                <a:gd name="connsiteX2" fmla="*/ 12207240 w 12207240"/>
                <a:gd name="connsiteY2" fmla="*/ 1183324 h 1183324"/>
                <a:gd name="connsiteX3" fmla="*/ 15240 w 12207240"/>
                <a:gd name="connsiteY3" fmla="*/ 1183324 h 1183324"/>
                <a:gd name="connsiteX4" fmla="*/ 0 w 12207240"/>
                <a:gd name="connsiteY4" fmla="*/ 350520 h 1183324"/>
                <a:gd name="connsiteX0" fmla="*/ 0 w 12275820"/>
                <a:gd name="connsiteY0" fmla="*/ 426720 h 1183324"/>
                <a:gd name="connsiteX1" fmla="*/ 12275820 w 12275820"/>
                <a:gd name="connsiteY1" fmla="*/ 0 h 1183324"/>
                <a:gd name="connsiteX2" fmla="*/ 12275820 w 12275820"/>
                <a:gd name="connsiteY2" fmla="*/ 1183324 h 1183324"/>
                <a:gd name="connsiteX3" fmla="*/ 83820 w 12275820"/>
                <a:gd name="connsiteY3" fmla="*/ 1183324 h 1183324"/>
                <a:gd name="connsiteX4" fmla="*/ 0 w 12275820"/>
                <a:gd name="connsiteY4" fmla="*/ 426720 h 118332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428220"/>
                <a:gd name="connsiteY0" fmla="*/ 1097280 h 1853884"/>
                <a:gd name="connsiteX1" fmla="*/ 2019300 w 12428220"/>
                <a:gd name="connsiteY1" fmla="*/ 350520 h 1853884"/>
                <a:gd name="connsiteX2" fmla="*/ 4411980 w 12428220"/>
                <a:gd name="connsiteY2" fmla="*/ 1112520 h 1853884"/>
                <a:gd name="connsiteX3" fmla="*/ 6347460 w 12428220"/>
                <a:gd name="connsiteY3" fmla="*/ 0 h 1853884"/>
                <a:gd name="connsiteX4" fmla="*/ 8907780 w 12428220"/>
                <a:gd name="connsiteY4" fmla="*/ 1059180 h 1853884"/>
                <a:gd name="connsiteX5" fmla="*/ 12428220 w 12428220"/>
                <a:gd name="connsiteY5" fmla="*/ 236220 h 1853884"/>
                <a:gd name="connsiteX6" fmla="*/ 12275820 w 12428220"/>
                <a:gd name="connsiteY6" fmla="*/ 1853884 h 1853884"/>
                <a:gd name="connsiteX7" fmla="*/ 83820 w 12428220"/>
                <a:gd name="connsiteY7" fmla="*/ 1853884 h 1853884"/>
                <a:gd name="connsiteX8" fmla="*/ 0 w 12428220"/>
                <a:gd name="connsiteY8" fmla="*/ 1097280 h 18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8220" h="1853884">
                  <a:moveTo>
                    <a:pt x="0" y="1097280"/>
                  </a:moveTo>
                  <a:cubicBezTo>
                    <a:pt x="1998980" y="335280"/>
                    <a:pt x="721360" y="822960"/>
                    <a:pt x="2019300" y="350520"/>
                  </a:cubicBezTo>
                  <a:cubicBezTo>
                    <a:pt x="4422140" y="1115060"/>
                    <a:pt x="2054860" y="347980"/>
                    <a:pt x="4411980" y="1112520"/>
                  </a:cubicBezTo>
                  <a:cubicBezTo>
                    <a:pt x="6380480" y="-15240"/>
                    <a:pt x="4538980" y="1051560"/>
                    <a:pt x="6347460" y="0"/>
                  </a:cubicBezTo>
                  <a:cubicBezTo>
                    <a:pt x="8905240" y="1056640"/>
                    <a:pt x="6350000" y="-5080"/>
                    <a:pt x="8907780" y="1059180"/>
                  </a:cubicBezTo>
                  <a:lnTo>
                    <a:pt x="12428220" y="236220"/>
                  </a:lnTo>
                  <a:lnTo>
                    <a:pt x="12275820" y="1853884"/>
                  </a:lnTo>
                  <a:lnTo>
                    <a:pt x="83820" y="1853884"/>
                  </a:lnTo>
                  <a:lnTo>
                    <a:pt x="0" y="10972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565151" y="481618"/>
            <a:ext cx="8575875" cy="645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1EB2A6"/>
                </a:solidFill>
                <a:effectLst/>
                <a:uLnTx/>
                <a:uFillTx/>
                <a:latin typeface="Proxima Nova Bl"/>
                <a:ea typeface="+mn-ea"/>
                <a:cs typeface="+mn-cs"/>
              </a:rPr>
              <a:t>КАК МЫ ОБУЧАЕМ?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747" y="487634"/>
            <a:ext cx="1610920" cy="290564"/>
          </a:xfrm>
          <a:prstGeom prst="rect">
            <a:avLst/>
          </a:prstGeom>
        </p:spPr>
      </p:pic>
      <p:pic>
        <p:nvPicPr>
          <p:cNvPr id="5122" name="Picture 2" descr="Kick Scooter on Apple iOS 13.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792" y="535533"/>
            <a:ext cx="531004" cy="53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502737" y="6434178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ТалантыТатарстана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УниверситетТалантов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773021" y="2570584"/>
            <a:ext cx="4671330" cy="2597562"/>
            <a:chOff x="582460" y="1870355"/>
            <a:chExt cx="3338816" cy="2597562"/>
          </a:xfrm>
        </p:grpSpPr>
        <p:sp>
          <p:nvSpPr>
            <p:cNvPr id="3" name="TextBox 2"/>
            <p:cNvSpPr txBox="1"/>
            <p:nvPr/>
          </p:nvSpPr>
          <p:spPr>
            <a:xfrm>
              <a:off x="582462" y="1870355"/>
              <a:ext cx="32821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1 неделя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82461" y="2400658"/>
              <a:ext cx="32821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Подписание соглашения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82460" y="3144478"/>
              <a:ext cx="3338816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Между Университетом, молодым человеком и его родителем или опекуном заключается соглашение о сотрудничестве сроком на 1 год</a:t>
              </a: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6396792" y="1851015"/>
            <a:ext cx="4875894" cy="3609936"/>
            <a:chOff x="582461" y="1221871"/>
            <a:chExt cx="3282174" cy="3609936"/>
          </a:xfrm>
        </p:grpSpPr>
        <p:sp>
          <p:nvSpPr>
            <p:cNvPr id="61" name="TextBox 60"/>
            <p:cNvSpPr txBox="1"/>
            <p:nvPr/>
          </p:nvSpPr>
          <p:spPr>
            <a:xfrm>
              <a:off x="582462" y="1221871"/>
              <a:ext cx="29040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2 – 3 неделя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82461" y="1752174"/>
              <a:ext cx="328217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Открытие личного кабинета и поддержка наставника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82461" y="3200591"/>
              <a:ext cx="3282174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Молодой человек открывает личный кабинет. Мы подбираем ему наставника – специалиста, который в течение 1,5 месяца будет сопровождать тебя в процессе обучения в университете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9934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Группа 44"/>
          <p:cNvGrpSpPr/>
          <p:nvPr/>
        </p:nvGrpSpPr>
        <p:grpSpPr>
          <a:xfrm>
            <a:off x="-8438464" y="1870355"/>
            <a:ext cx="26583104" cy="5829855"/>
            <a:chOff x="-118110" y="4282440"/>
            <a:chExt cx="12462510" cy="2733113"/>
          </a:xfrm>
        </p:grpSpPr>
        <p:sp>
          <p:nvSpPr>
            <p:cNvPr id="47" name="Прямоугольник 67"/>
            <p:cNvSpPr/>
            <p:nvPr/>
          </p:nvSpPr>
          <p:spPr>
            <a:xfrm>
              <a:off x="-83820" y="4282440"/>
              <a:ext cx="12428220" cy="1853884"/>
            </a:xfrm>
            <a:custGeom>
              <a:avLst/>
              <a:gdLst>
                <a:gd name="connsiteX0" fmla="*/ 0 w 12192000"/>
                <a:gd name="connsiteY0" fmla="*/ 0 h 1183324"/>
                <a:gd name="connsiteX1" fmla="*/ 12192000 w 12192000"/>
                <a:gd name="connsiteY1" fmla="*/ 0 h 1183324"/>
                <a:gd name="connsiteX2" fmla="*/ 12192000 w 12192000"/>
                <a:gd name="connsiteY2" fmla="*/ 1183324 h 1183324"/>
                <a:gd name="connsiteX3" fmla="*/ 0 w 12192000"/>
                <a:gd name="connsiteY3" fmla="*/ 1183324 h 1183324"/>
                <a:gd name="connsiteX4" fmla="*/ 0 w 12192000"/>
                <a:gd name="connsiteY4" fmla="*/ 0 h 1183324"/>
                <a:gd name="connsiteX0" fmla="*/ 0 w 12207240"/>
                <a:gd name="connsiteY0" fmla="*/ 350520 h 1183324"/>
                <a:gd name="connsiteX1" fmla="*/ 12207240 w 12207240"/>
                <a:gd name="connsiteY1" fmla="*/ 0 h 1183324"/>
                <a:gd name="connsiteX2" fmla="*/ 12207240 w 12207240"/>
                <a:gd name="connsiteY2" fmla="*/ 1183324 h 1183324"/>
                <a:gd name="connsiteX3" fmla="*/ 15240 w 12207240"/>
                <a:gd name="connsiteY3" fmla="*/ 1183324 h 1183324"/>
                <a:gd name="connsiteX4" fmla="*/ 0 w 12207240"/>
                <a:gd name="connsiteY4" fmla="*/ 350520 h 1183324"/>
                <a:gd name="connsiteX0" fmla="*/ 0 w 12275820"/>
                <a:gd name="connsiteY0" fmla="*/ 426720 h 1183324"/>
                <a:gd name="connsiteX1" fmla="*/ 12275820 w 12275820"/>
                <a:gd name="connsiteY1" fmla="*/ 0 h 1183324"/>
                <a:gd name="connsiteX2" fmla="*/ 12275820 w 12275820"/>
                <a:gd name="connsiteY2" fmla="*/ 1183324 h 1183324"/>
                <a:gd name="connsiteX3" fmla="*/ 83820 w 12275820"/>
                <a:gd name="connsiteY3" fmla="*/ 1183324 h 1183324"/>
                <a:gd name="connsiteX4" fmla="*/ 0 w 12275820"/>
                <a:gd name="connsiteY4" fmla="*/ 426720 h 118332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428220"/>
                <a:gd name="connsiteY0" fmla="*/ 1097280 h 1853884"/>
                <a:gd name="connsiteX1" fmla="*/ 2019300 w 12428220"/>
                <a:gd name="connsiteY1" fmla="*/ 350520 h 1853884"/>
                <a:gd name="connsiteX2" fmla="*/ 4411980 w 12428220"/>
                <a:gd name="connsiteY2" fmla="*/ 1112520 h 1853884"/>
                <a:gd name="connsiteX3" fmla="*/ 6347460 w 12428220"/>
                <a:gd name="connsiteY3" fmla="*/ 0 h 1853884"/>
                <a:gd name="connsiteX4" fmla="*/ 8907780 w 12428220"/>
                <a:gd name="connsiteY4" fmla="*/ 1059180 h 1853884"/>
                <a:gd name="connsiteX5" fmla="*/ 12428220 w 12428220"/>
                <a:gd name="connsiteY5" fmla="*/ 236220 h 1853884"/>
                <a:gd name="connsiteX6" fmla="*/ 12275820 w 12428220"/>
                <a:gd name="connsiteY6" fmla="*/ 1853884 h 1853884"/>
                <a:gd name="connsiteX7" fmla="*/ 83820 w 12428220"/>
                <a:gd name="connsiteY7" fmla="*/ 1853884 h 1853884"/>
                <a:gd name="connsiteX8" fmla="*/ 0 w 12428220"/>
                <a:gd name="connsiteY8" fmla="*/ 1097280 h 18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8220" h="1853884">
                  <a:moveTo>
                    <a:pt x="0" y="1097280"/>
                  </a:moveTo>
                  <a:cubicBezTo>
                    <a:pt x="1998980" y="335280"/>
                    <a:pt x="721360" y="822960"/>
                    <a:pt x="2019300" y="350520"/>
                  </a:cubicBezTo>
                  <a:cubicBezTo>
                    <a:pt x="4422140" y="1115060"/>
                    <a:pt x="2054860" y="347980"/>
                    <a:pt x="4411980" y="1112520"/>
                  </a:cubicBezTo>
                  <a:cubicBezTo>
                    <a:pt x="6380480" y="-15240"/>
                    <a:pt x="4538980" y="1051560"/>
                    <a:pt x="6347460" y="0"/>
                  </a:cubicBezTo>
                  <a:cubicBezTo>
                    <a:pt x="8905240" y="1056640"/>
                    <a:pt x="6350000" y="-5080"/>
                    <a:pt x="8907780" y="1059180"/>
                  </a:cubicBezTo>
                  <a:lnTo>
                    <a:pt x="12428220" y="236220"/>
                  </a:lnTo>
                  <a:lnTo>
                    <a:pt x="12275820" y="1853884"/>
                  </a:lnTo>
                  <a:lnTo>
                    <a:pt x="83820" y="1853884"/>
                  </a:lnTo>
                  <a:lnTo>
                    <a:pt x="0" y="1097280"/>
                  </a:lnTo>
                  <a:close/>
                </a:path>
              </a:pathLst>
            </a:custGeom>
            <a:solidFill>
              <a:schemeClr val="bg1">
                <a:lumMod val="95000"/>
                <a:alpha val="36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endParaRPr>
            </a:p>
          </p:txBody>
        </p:sp>
        <p:sp>
          <p:nvSpPr>
            <p:cNvPr id="48" name="Прямоугольник 67"/>
            <p:cNvSpPr/>
            <p:nvPr/>
          </p:nvSpPr>
          <p:spPr>
            <a:xfrm>
              <a:off x="-118110" y="4835506"/>
              <a:ext cx="12428220" cy="1468193"/>
            </a:xfrm>
            <a:custGeom>
              <a:avLst/>
              <a:gdLst>
                <a:gd name="connsiteX0" fmla="*/ 0 w 12192000"/>
                <a:gd name="connsiteY0" fmla="*/ 0 h 1183324"/>
                <a:gd name="connsiteX1" fmla="*/ 12192000 w 12192000"/>
                <a:gd name="connsiteY1" fmla="*/ 0 h 1183324"/>
                <a:gd name="connsiteX2" fmla="*/ 12192000 w 12192000"/>
                <a:gd name="connsiteY2" fmla="*/ 1183324 h 1183324"/>
                <a:gd name="connsiteX3" fmla="*/ 0 w 12192000"/>
                <a:gd name="connsiteY3" fmla="*/ 1183324 h 1183324"/>
                <a:gd name="connsiteX4" fmla="*/ 0 w 12192000"/>
                <a:gd name="connsiteY4" fmla="*/ 0 h 1183324"/>
                <a:gd name="connsiteX0" fmla="*/ 0 w 12207240"/>
                <a:gd name="connsiteY0" fmla="*/ 350520 h 1183324"/>
                <a:gd name="connsiteX1" fmla="*/ 12207240 w 12207240"/>
                <a:gd name="connsiteY1" fmla="*/ 0 h 1183324"/>
                <a:gd name="connsiteX2" fmla="*/ 12207240 w 12207240"/>
                <a:gd name="connsiteY2" fmla="*/ 1183324 h 1183324"/>
                <a:gd name="connsiteX3" fmla="*/ 15240 w 12207240"/>
                <a:gd name="connsiteY3" fmla="*/ 1183324 h 1183324"/>
                <a:gd name="connsiteX4" fmla="*/ 0 w 12207240"/>
                <a:gd name="connsiteY4" fmla="*/ 350520 h 1183324"/>
                <a:gd name="connsiteX0" fmla="*/ 0 w 12275820"/>
                <a:gd name="connsiteY0" fmla="*/ 426720 h 1183324"/>
                <a:gd name="connsiteX1" fmla="*/ 12275820 w 12275820"/>
                <a:gd name="connsiteY1" fmla="*/ 0 h 1183324"/>
                <a:gd name="connsiteX2" fmla="*/ 12275820 w 12275820"/>
                <a:gd name="connsiteY2" fmla="*/ 1183324 h 1183324"/>
                <a:gd name="connsiteX3" fmla="*/ 83820 w 12275820"/>
                <a:gd name="connsiteY3" fmla="*/ 1183324 h 1183324"/>
                <a:gd name="connsiteX4" fmla="*/ 0 w 12275820"/>
                <a:gd name="connsiteY4" fmla="*/ 426720 h 118332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428220"/>
                <a:gd name="connsiteY0" fmla="*/ 1097280 h 1853884"/>
                <a:gd name="connsiteX1" fmla="*/ 2019300 w 12428220"/>
                <a:gd name="connsiteY1" fmla="*/ 350520 h 1853884"/>
                <a:gd name="connsiteX2" fmla="*/ 4411980 w 12428220"/>
                <a:gd name="connsiteY2" fmla="*/ 1112520 h 1853884"/>
                <a:gd name="connsiteX3" fmla="*/ 6347460 w 12428220"/>
                <a:gd name="connsiteY3" fmla="*/ 0 h 1853884"/>
                <a:gd name="connsiteX4" fmla="*/ 8907780 w 12428220"/>
                <a:gd name="connsiteY4" fmla="*/ 1059180 h 1853884"/>
                <a:gd name="connsiteX5" fmla="*/ 12428220 w 12428220"/>
                <a:gd name="connsiteY5" fmla="*/ 236220 h 1853884"/>
                <a:gd name="connsiteX6" fmla="*/ 12275820 w 12428220"/>
                <a:gd name="connsiteY6" fmla="*/ 1853884 h 1853884"/>
                <a:gd name="connsiteX7" fmla="*/ 83820 w 12428220"/>
                <a:gd name="connsiteY7" fmla="*/ 1853884 h 1853884"/>
                <a:gd name="connsiteX8" fmla="*/ 0 w 12428220"/>
                <a:gd name="connsiteY8" fmla="*/ 1097280 h 18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8220" h="1853884">
                  <a:moveTo>
                    <a:pt x="0" y="1097280"/>
                  </a:moveTo>
                  <a:cubicBezTo>
                    <a:pt x="1998980" y="335280"/>
                    <a:pt x="721360" y="822960"/>
                    <a:pt x="2019300" y="350520"/>
                  </a:cubicBezTo>
                  <a:cubicBezTo>
                    <a:pt x="4422140" y="1115060"/>
                    <a:pt x="2054860" y="347980"/>
                    <a:pt x="4411980" y="1112520"/>
                  </a:cubicBezTo>
                  <a:cubicBezTo>
                    <a:pt x="6380480" y="-15240"/>
                    <a:pt x="4538980" y="1051560"/>
                    <a:pt x="6347460" y="0"/>
                  </a:cubicBezTo>
                  <a:cubicBezTo>
                    <a:pt x="8905240" y="1056640"/>
                    <a:pt x="6350000" y="-5080"/>
                    <a:pt x="8907780" y="1059180"/>
                  </a:cubicBezTo>
                  <a:lnTo>
                    <a:pt x="12428220" y="236220"/>
                  </a:lnTo>
                  <a:lnTo>
                    <a:pt x="12275820" y="1853884"/>
                  </a:lnTo>
                  <a:lnTo>
                    <a:pt x="83820" y="1853884"/>
                  </a:lnTo>
                  <a:lnTo>
                    <a:pt x="0" y="1097280"/>
                  </a:lnTo>
                  <a:close/>
                </a:path>
              </a:pathLst>
            </a:custGeom>
            <a:solidFill>
              <a:schemeClr val="bg1">
                <a:lumMod val="85000"/>
                <a:alpha val="3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endParaRPr>
            </a:p>
          </p:txBody>
        </p:sp>
        <p:sp>
          <p:nvSpPr>
            <p:cNvPr id="50" name="Прямоугольник 67"/>
            <p:cNvSpPr/>
            <p:nvPr/>
          </p:nvSpPr>
          <p:spPr>
            <a:xfrm>
              <a:off x="-83820" y="5161669"/>
              <a:ext cx="12428220" cy="1853884"/>
            </a:xfrm>
            <a:custGeom>
              <a:avLst/>
              <a:gdLst>
                <a:gd name="connsiteX0" fmla="*/ 0 w 12192000"/>
                <a:gd name="connsiteY0" fmla="*/ 0 h 1183324"/>
                <a:gd name="connsiteX1" fmla="*/ 12192000 w 12192000"/>
                <a:gd name="connsiteY1" fmla="*/ 0 h 1183324"/>
                <a:gd name="connsiteX2" fmla="*/ 12192000 w 12192000"/>
                <a:gd name="connsiteY2" fmla="*/ 1183324 h 1183324"/>
                <a:gd name="connsiteX3" fmla="*/ 0 w 12192000"/>
                <a:gd name="connsiteY3" fmla="*/ 1183324 h 1183324"/>
                <a:gd name="connsiteX4" fmla="*/ 0 w 12192000"/>
                <a:gd name="connsiteY4" fmla="*/ 0 h 1183324"/>
                <a:gd name="connsiteX0" fmla="*/ 0 w 12207240"/>
                <a:gd name="connsiteY0" fmla="*/ 350520 h 1183324"/>
                <a:gd name="connsiteX1" fmla="*/ 12207240 w 12207240"/>
                <a:gd name="connsiteY1" fmla="*/ 0 h 1183324"/>
                <a:gd name="connsiteX2" fmla="*/ 12207240 w 12207240"/>
                <a:gd name="connsiteY2" fmla="*/ 1183324 h 1183324"/>
                <a:gd name="connsiteX3" fmla="*/ 15240 w 12207240"/>
                <a:gd name="connsiteY3" fmla="*/ 1183324 h 1183324"/>
                <a:gd name="connsiteX4" fmla="*/ 0 w 12207240"/>
                <a:gd name="connsiteY4" fmla="*/ 350520 h 1183324"/>
                <a:gd name="connsiteX0" fmla="*/ 0 w 12275820"/>
                <a:gd name="connsiteY0" fmla="*/ 426720 h 1183324"/>
                <a:gd name="connsiteX1" fmla="*/ 12275820 w 12275820"/>
                <a:gd name="connsiteY1" fmla="*/ 0 h 1183324"/>
                <a:gd name="connsiteX2" fmla="*/ 12275820 w 12275820"/>
                <a:gd name="connsiteY2" fmla="*/ 1183324 h 1183324"/>
                <a:gd name="connsiteX3" fmla="*/ 83820 w 12275820"/>
                <a:gd name="connsiteY3" fmla="*/ 1183324 h 1183324"/>
                <a:gd name="connsiteX4" fmla="*/ 0 w 12275820"/>
                <a:gd name="connsiteY4" fmla="*/ 426720 h 118332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12275820 w 12275820"/>
                <a:gd name="connsiteY2" fmla="*/ 320040 h 1503364"/>
                <a:gd name="connsiteX3" fmla="*/ 12275820 w 12275820"/>
                <a:gd name="connsiteY3" fmla="*/ 1503364 h 1503364"/>
                <a:gd name="connsiteX4" fmla="*/ 83820 w 12275820"/>
                <a:gd name="connsiteY4" fmla="*/ 1503364 h 1503364"/>
                <a:gd name="connsiteX5" fmla="*/ 0 w 12275820"/>
                <a:gd name="connsiteY5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746760 h 1503364"/>
                <a:gd name="connsiteX1" fmla="*/ 2019300 w 12275820"/>
                <a:gd name="connsiteY1" fmla="*/ 0 h 1503364"/>
                <a:gd name="connsiteX2" fmla="*/ 4411980 w 12275820"/>
                <a:gd name="connsiteY2" fmla="*/ 762000 h 1503364"/>
                <a:gd name="connsiteX3" fmla="*/ 12275820 w 12275820"/>
                <a:gd name="connsiteY3" fmla="*/ 320040 h 1503364"/>
                <a:gd name="connsiteX4" fmla="*/ 12275820 w 12275820"/>
                <a:gd name="connsiteY4" fmla="*/ 1503364 h 1503364"/>
                <a:gd name="connsiteX5" fmla="*/ 83820 w 12275820"/>
                <a:gd name="connsiteY5" fmla="*/ 1503364 h 1503364"/>
                <a:gd name="connsiteX6" fmla="*/ 0 w 12275820"/>
                <a:gd name="connsiteY6" fmla="*/ 746760 h 150336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12275820 w 12275820"/>
                <a:gd name="connsiteY4" fmla="*/ 670560 h 1853884"/>
                <a:gd name="connsiteX5" fmla="*/ 12275820 w 12275820"/>
                <a:gd name="connsiteY5" fmla="*/ 1853884 h 1853884"/>
                <a:gd name="connsiteX6" fmla="*/ 83820 w 12275820"/>
                <a:gd name="connsiteY6" fmla="*/ 1853884 h 1853884"/>
                <a:gd name="connsiteX7" fmla="*/ 0 w 12275820"/>
                <a:gd name="connsiteY7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275820"/>
                <a:gd name="connsiteY0" fmla="*/ 1097280 h 1853884"/>
                <a:gd name="connsiteX1" fmla="*/ 2019300 w 12275820"/>
                <a:gd name="connsiteY1" fmla="*/ 350520 h 1853884"/>
                <a:gd name="connsiteX2" fmla="*/ 4411980 w 12275820"/>
                <a:gd name="connsiteY2" fmla="*/ 1112520 h 1853884"/>
                <a:gd name="connsiteX3" fmla="*/ 6347460 w 12275820"/>
                <a:gd name="connsiteY3" fmla="*/ 0 h 1853884"/>
                <a:gd name="connsiteX4" fmla="*/ 8907780 w 12275820"/>
                <a:gd name="connsiteY4" fmla="*/ 1059180 h 1853884"/>
                <a:gd name="connsiteX5" fmla="*/ 12275820 w 12275820"/>
                <a:gd name="connsiteY5" fmla="*/ 670560 h 1853884"/>
                <a:gd name="connsiteX6" fmla="*/ 12275820 w 12275820"/>
                <a:gd name="connsiteY6" fmla="*/ 1853884 h 1853884"/>
                <a:gd name="connsiteX7" fmla="*/ 83820 w 12275820"/>
                <a:gd name="connsiteY7" fmla="*/ 1853884 h 1853884"/>
                <a:gd name="connsiteX8" fmla="*/ 0 w 12275820"/>
                <a:gd name="connsiteY8" fmla="*/ 1097280 h 1853884"/>
                <a:gd name="connsiteX0" fmla="*/ 0 w 12428220"/>
                <a:gd name="connsiteY0" fmla="*/ 1097280 h 1853884"/>
                <a:gd name="connsiteX1" fmla="*/ 2019300 w 12428220"/>
                <a:gd name="connsiteY1" fmla="*/ 350520 h 1853884"/>
                <a:gd name="connsiteX2" fmla="*/ 4411980 w 12428220"/>
                <a:gd name="connsiteY2" fmla="*/ 1112520 h 1853884"/>
                <a:gd name="connsiteX3" fmla="*/ 6347460 w 12428220"/>
                <a:gd name="connsiteY3" fmla="*/ 0 h 1853884"/>
                <a:gd name="connsiteX4" fmla="*/ 8907780 w 12428220"/>
                <a:gd name="connsiteY4" fmla="*/ 1059180 h 1853884"/>
                <a:gd name="connsiteX5" fmla="*/ 12428220 w 12428220"/>
                <a:gd name="connsiteY5" fmla="*/ 236220 h 1853884"/>
                <a:gd name="connsiteX6" fmla="*/ 12275820 w 12428220"/>
                <a:gd name="connsiteY6" fmla="*/ 1853884 h 1853884"/>
                <a:gd name="connsiteX7" fmla="*/ 83820 w 12428220"/>
                <a:gd name="connsiteY7" fmla="*/ 1853884 h 1853884"/>
                <a:gd name="connsiteX8" fmla="*/ 0 w 12428220"/>
                <a:gd name="connsiteY8" fmla="*/ 1097280 h 18538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8220" h="1853884">
                  <a:moveTo>
                    <a:pt x="0" y="1097280"/>
                  </a:moveTo>
                  <a:cubicBezTo>
                    <a:pt x="1998980" y="335280"/>
                    <a:pt x="721360" y="822960"/>
                    <a:pt x="2019300" y="350520"/>
                  </a:cubicBezTo>
                  <a:cubicBezTo>
                    <a:pt x="4422140" y="1115060"/>
                    <a:pt x="2054860" y="347980"/>
                    <a:pt x="4411980" y="1112520"/>
                  </a:cubicBezTo>
                  <a:cubicBezTo>
                    <a:pt x="6380480" y="-15240"/>
                    <a:pt x="4538980" y="1051560"/>
                    <a:pt x="6347460" y="0"/>
                  </a:cubicBezTo>
                  <a:cubicBezTo>
                    <a:pt x="8905240" y="1056640"/>
                    <a:pt x="6350000" y="-5080"/>
                    <a:pt x="8907780" y="1059180"/>
                  </a:cubicBezTo>
                  <a:lnTo>
                    <a:pt x="12428220" y="236220"/>
                  </a:lnTo>
                  <a:lnTo>
                    <a:pt x="12275820" y="1853884"/>
                  </a:lnTo>
                  <a:lnTo>
                    <a:pt x="83820" y="1853884"/>
                  </a:lnTo>
                  <a:lnTo>
                    <a:pt x="0" y="109728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endParaRPr>
            </a:p>
          </p:txBody>
        </p:sp>
      </p:grpSp>
      <p:sp>
        <p:nvSpPr>
          <p:cNvPr id="9" name="Прямоугольник 8"/>
          <p:cNvSpPr/>
          <p:nvPr/>
        </p:nvSpPr>
        <p:spPr>
          <a:xfrm>
            <a:off x="565151" y="481618"/>
            <a:ext cx="8575875" cy="645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1EB2A6"/>
                </a:solidFill>
                <a:effectLst/>
                <a:uLnTx/>
                <a:uFillTx/>
                <a:latin typeface="Proxima Nova Bl"/>
                <a:ea typeface="+mn-ea"/>
                <a:cs typeface="+mn-cs"/>
              </a:rPr>
              <a:t>КАК МЫ ОБУЧАЕМ?</a:t>
            </a: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747" y="487634"/>
            <a:ext cx="1610920" cy="290564"/>
          </a:xfrm>
          <a:prstGeom prst="rect">
            <a:avLst/>
          </a:prstGeom>
        </p:spPr>
      </p:pic>
      <p:pic>
        <p:nvPicPr>
          <p:cNvPr id="5122" name="Picture 2" descr="Kick Scooter on Apple iOS 13.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6792" y="535533"/>
            <a:ext cx="531004" cy="5310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502737" y="6434178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ТалантыТатарстана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УниверситетТалантов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683627" y="2876421"/>
            <a:ext cx="4671330" cy="2505838"/>
            <a:chOff x="582460" y="1654303"/>
            <a:chExt cx="3338816" cy="2505838"/>
          </a:xfrm>
        </p:grpSpPr>
        <p:sp>
          <p:nvSpPr>
            <p:cNvPr id="3" name="TextBox 2"/>
            <p:cNvSpPr txBox="1"/>
            <p:nvPr/>
          </p:nvSpPr>
          <p:spPr>
            <a:xfrm>
              <a:off x="582462" y="1654303"/>
              <a:ext cx="328217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4 неделя</a:t>
              </a: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82461" y="2184606"/>
              <a:ext cx="3282173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Составление плана </a:t>
              </a:r>
              <a:r>
                <a:rPr kumimoji="0" 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развития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82460" y="3144478"/>
              <a:ext cx="333881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Студент вместе с наставником составляет свой индивидуальный план обучения в Университете. </a:t>
              </a:r>
            </a:p>
          </p:txBody>
        </p:sp>
      </p:grpSp>
      <p:grpSp>
        <p:nvGrpSpPr>
          <p:cNvPr id="60" name="Группа 59"/>
          <p:cNvGrpSpPr/>
          <p:nvPr/>
        </p:nvGrpSpPr>
        <p:grpSpPr>
          <a:xfrm>
            <a:off x="6396792" y="2183735"/>
            <a:ext cx="4875894" cy="1926644"/>
            <a:chOff x="582461" y="1221871"/>
            <a:chExt cx="3282174" cy="1926644"/>
          </a:xfrm>
        </p:grpSpPr>
        <p:sp>
          <p:nvSpPr>
            <p:cNvPr id="61" name="TextBox 60"/>
            <p:cNvSpPr txBox="1"/>
            <p:nvPr/>
          </p:nvSpPr>
          <p:spPr>
            <a:xfrm>
              <a:off x="582462" y="1221871"/>
              <a:ext cx="290409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>
                      <a:lumMod val="7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В течение года</a:t>
              </a: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582461" y="1752174"/>
              <a:ext cx="328217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Обучение</a:t>
              </a:r>
            </a:p>
          </p:txBody>
        </p:sp>
        <p:sp>
          <p:nvSpPr>
            <p:cNvPr id="63" name="TextBox 62"/>
            <p:cNvSpPr txBox="1"/>
            <p:nvPr/>
          </p:nvSpPr>
          <p:spPr>
            <a:xfrm>
              <a:off x="582461" y="2440629"/>
              <a:ext cx="328217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Реализация плана и его поддержка со стороны Университета.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28229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>
                <a:solidFill>
                  <a:schemeClr val="bg1">
                    <a:alpha val="50000"/>
                  </a:schemeClr>
                </a:solidFill>
              </a:rPr>
              <a:t>АНО «КАЗАНСКИЙ ОТКРЫТЫЙ УНИВЕРСИТЕТ ТАЛАНТОВ 2.0»</a:t>
            </a:r>
            <a:endParaRPr lang="ru-RU" sz="2400" dirty="0">
              <a:solidFill>
                <a:schemeClr val="bg1">
                  <a:alpha val="50000"/>
                </a:schemeClr>
              </a:solidFill>
            </a:endParaRPr>
          </a:p>
        </p:txBody>
      </p:sp>
      <p:sp>
        <p:nvSpPr>
          <p:cNvPr id="3" name="Заголовок 2">
            <a:extLst>
              <a:ext uri="{FF2B5EF4-FFF2-40B4-BE49-F238E27FC236}">
                <a16:creationId xmlns="" xmlns:a16="http://schemas.microsoft.com/office/drawing/2014/main" id="{92590505-B855-4EB0-B074-7381E4989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97" y="1830711"/>
            <a:ext cx="9843359" cy="172011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000" dirty="0" err="1"/>
              <a:t>Префорум</a:t>
            </a:r>
            <a:r>
              <a:rPr lang="ru-RU" sz="4000" dirty="0"/>
              <a:t> </a:t>
            </a:r>
            <a:br>
              <a:rPr lang="ru-RU" sz="4000" dirty="0"/>
            </a:br>
            <a:r>
              <a:rPr lang="ru-RU" sz="4000" dirty="0"/>
              <a:t>«ОТКРЫТИЕ ТАЛАНТОВ 2020</a:t>
            </a:r>
            <a:r>
              <a:rPr lang="ru-RU" sz="4000" dirty="0" smtClean="0"/>
              <a:t>»</a:t>
            </a:r>
            <a:br>
              <a:rPr lang="ru-RU" sz="4000" dirty="0" smtClean="0"/>
            </a:br>
            <a:r>
              <a:rPr lang="ru-RU" sz="4000" dirty="0" smtClean="0"/>
              <a:t>11.11.2020</a:t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907007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9279015" y="4239001"/>
            <a:ext cx="2362123" cy="16217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521673" y="4239001"/>
            <a:ext cx="3589075" cy="16217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2612210" y="4239001"/>
            <a:ext cx="2741196" cy="16217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50863" y="4239001"/>
            <a:ext cx="1893079" cy="162179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3411" y="484339"/>
            <a:ext cx="9830995" cy="868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EB2A6"/>
                </a:solidFill>
                <a:effectLst/>
                <a:uLnTx/>
                <a:uFillTx/>
                <a:latin typeface="Proxima Nova Bl"/>
                <a:ea typeface="+mn-ea"/>
                <a:cs typeface="+mn-cs"/>
              </a:rPr>
              <a:t>КАК У НАС УЧИТЬСЯ?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747" y="487634"/>
            <a:ext cx="1610920" cy="29056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73412" y="1672538"/>
            <a:ext cx="91721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Индивидуальный план развития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 (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ИПР) –</a:t>
            </a: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технология, позволяющая построить путь к новым победам, поступлению в вуз и будущей карьере. 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23286" y="4322864"/>
            <a:ext cx="1704278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Постановка цели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чего я хочу достичь через год? кем я буду через 3-5-7 лет?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2695334" y="4301578"/>
            <a:ext cx="2575737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Выбор навыков для развития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какие знания и навыки мне нужны для достижения моей цели?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602780" y="4301578"/>
            <a:ext cx="342484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Выбор мероприятий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какие курсы и тренинги нужны, чтобы подготовиться к олимпиаде и достичь своей цели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9347742" y="4301577"/>
            <a:ext cx="2216074" cy="149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Погружение в профессию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стажировки и пробы в каких компаниях мне нужны, где хочу работать?</a:t>
            </a:r>
          </a:p>
        </p:txBody>
      </p:sp>
      <p:pic>
        <p:nvPicPr>
          <p:cNvPr id="6146" name="Picture 2" descr="Graduation Cap on Apple iOS 13.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918" y="552542"/>
            <a:ext cx="530098" cy="530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502737" y="6434178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ТалантыТатарстана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УниверситетТалантов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40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Овал 10"/>
          <p:cNvSpPr/>
          <p:nvPr/>
        </p:nvSpPr>
        <p:spPr>
          <a:xfrm>
            <a:off x="7962102" y="2117057"/>
            <a:ext cx="5542930" cy="554293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pic>
        <p:nvPicPr>
          <p:cNvPr id="12290" name="Picture 2" descr="Money Bag on Apple iOS 13.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9503" y="546623"/>
            <a:ext cx="485199" cy="485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73411" y="484339"/>
            <a:ext cx="9830995" cy="868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EB2A6"/>
                </a:solidFill>
                <a:effectLst/>
                <a:uLnTx/>
                <a:uFillTx/>
                <a:latin typeface="Proxima Nova Bl"/>
                <a:ea typeface="+mn-ea"/>
                <a:cs typeface="+mn-cs"/>
              </a:rPr>
              <a:t>БАЛЛЫ В УНИВЕРСИТЕТЕ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747" y="487634"/>
            <a:ext cx="1610920" cy="29056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25155">
            <a:off x="7042438" y="1802697"/>
            <a:ext cx="5005859" cy="407101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9522" y="1542411"/>
            <a:ext cx="6540726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1EB2A6"/>
              </a:buClr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На старте всем студентам Университета дается </a:t>
            </a:r>
            <a:r>
              <a:rPr kumimoji="0" lang="ru-RU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100 баллов 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– это 50 000 рублей, которые можно тратить на свое развитие (наличными не выдаем).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1EB2A6"/>
              </a:buClr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Принцип простой: достижения из республиканского реестра дают баллы. Больше достижений – больше поддержки можно получить на них.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1EB2A6"/>
              </a:buClr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Все баллы он может потратить на те мероприятия, которые указал в своём плане развития (ИПР)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737" y="6434178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ТалантыТатарстана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УниверситетТалантов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7718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93" r="7193"/>
          <a:stretch/>
        </p:blipFill>
        <p:spPr>
          <a:xfrm>
            <a:off x="6435819" y="1632818"/>
            <a:ext cx="5538008" cy="4312385"/>
          </a:xfrm>
          <a:prstGeom prst="rect">
            <a:avLst/>
          </a:prstGeom>
        </p:spPr>
      </p:pic>
      <p:sp>
        <p:nvSpPr>
          <p:cNvPr id="15" name="Овал 14"/>
          <p:cNvSpPr/>
          <p:nvPr/>
        </p:nvSpPr>
        <p:spPr>
          <a:xfrm>
            <a:off x="659021" y="3914760"/>
            <a:ext cx="241091" cy="24109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59022" y="3346435"/>
            <a:ext cx="241091" cy="24109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659022" y="2106239"/>
            <a:ext cx="241091" cy="24109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3411" y="484339"/>
            <a:ext cx="9830995" cy="868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0" i="0" u="none" strike="noStrike" kern="1200" cap="none" spc="0" normalizeH="0" baseline="0" noProof="0" dirty="0">
                <a:ln>
                  <a:noFill/>
                </a:ln>
                <a:solidFill>
                  <a:srgbClr val="1EB2A6"/>
                </a:solidFill>
                <a:effectLst/>
                <a:uLnTx/>
                <a:uFillTx/>
                <a:latin typeface="Proxima Nova Bl"/>
                <a:ea typeface="+mn-ea"/>
                <a:cs typeface="+mn-cs"/>
              </a:rPr>
              <a:t>КАК СТАТЬ СТУДЕНТОМ?</a:t>
            </a: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747" y="487634"/>
            <a:ext cx="1610920" cy="29056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9523" y="2081426"/>
            <a:ext cx="5311513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prstClr val="black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Зайти на портал Университета Талантов, в раздел «Поступающим»: </a:t>
            </a: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  <a:hlinkClick r:id="rId5"/>
              </a:rPr>
              <a:t>https://utalents.ru/incoming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prstClr val="black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Заполни заявку на поступление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prstClr val="black"/>
              </a:buClr>
              <a:buSzTx/>
              <a:buFont typeface="+mj-lt"/>
              <a:buAutoNum type="arabicPeriod"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С молодым человеком свяжется менеджер по коммуникациям Университета Талантов и проведёт интервью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737" y="6434178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ТалантыТатарстана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УниверситетТалантов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pic>
        <p:nvPicPr>
          <p:cNvPr id="1026" name="Picture 2" descr="Woman Student: Light Skin Tone on Apple iOS 13.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351" y="656286"/>
            <a:ext cx="351248" cy="35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855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вал 14"/>
          <p:cNvSpPr/>
          <p:nvPr/>
        </p:nvSpPr>
        <p:spPr>
          <a:xfrm>
            <a:off x="659021" y="3914760"/>
            <a:ext cx="241091" cy="24109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59022" y="3346435"/>
            <a:ext cx="241091" cy="24109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659022" y="2106239"/>
            <a:ext cx="241091" cy="241091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3411" y="484339"/>
            <a:ext cx="9830995" cy="86850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4200" dirty="0" smtClean="0">
                <a:solidFill>
                  <a:srgbClr val="1EB2A6"/>
                </a:solidFill>
                <a:latin typeface="Proxima Nova Bl"/>
              </a:rPr>
              <a:t>Проектная деятельность</a:t>
            </a:r>
            <a:endParaRPr kumimoji="0" lang="ru-RU" sz="4200" b="0" i="0" u="none" strike="noStrike" kern="1200" cap="none" spc="0" normalizeH="0" baseline="0" noProof="0" dirty="0">
              <a:ln>
                <a:noFill/>
              </a:ln>
              <a:solidFill>
                <a:srgbClr val="1EB2A6"/>
              </a:solidFill>
              <a:effectLst/>
              <a:uLnTx/>
              <a:uFillTx/>
              <a:latin typeface="Proxima Nova Bl"/>
              <a:ea typeface="+mn-ea"/>
              <a:cs typeface="+mn-cs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747" y="487634"/>
            <a:ext cx="1610920" cy="290564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569523" y="2081426"/>
            <a:ext cx="531151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prstClr val="black"/>
              </a:buClr>
              <a:buSzTx/>
              <a:buFont typeface="+mj-lt"/>
              <a:buAutoNum type="arabicPeriod"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pic>
        <p:nvPicPr>
          <p:cNvPr id="1026" name="Picture 2" descr="Woman Student: Light Skin Tone on Apple iOS 13.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5351" y="656286"/>
            <a:ext cx="351248" cy="351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8" name="Rectangle 2"/>
          <p:cNvSpPr>
            <a:spLocks noChangeArrowheads="1"/>
          </p:cNvSpPr>
          <p:nvPr/>
        </p:nvSpPr>
        <p:spPr bwMode="auto">
          <a:xfrm rot="10800000" flipV="1">
            <a:off x="431073" y="1648189"/>
            <a:ext cx="1081604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ООО "ОРГАНИК ПАРК»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АО « Казанский электротехнический завод»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ПАО»Казанский вертолетный завод»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ПАО « 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Татнефть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» имени 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В.Д.Шашина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Казанский государственный аграрный университет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КНИТУ им.А.Н. 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Туполева-КАИ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ООО « ГАЗПРОМ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ТРАНСГАЗ Казань»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lang="ru-RU" b="1" baseline="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КФУ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КНИТУ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lang="ru-RU" b="1" baseline="0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ОАО « Сетевая компания»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ПАО « КАМАЗ»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ООО « Научно-производственное объединение вычислительных систем»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ООО» </a:t>
            </a:r>
            <a:r>
              <a:rPr kumimoji="0" lang="ru-RU" b="1" i="0" u="none" strike="noStrike" cap="none" normalizeH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Айсиэл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 СОФТ»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ООО « </a:t>
            </a:r>
            <a:r>
              <a:rPr lang="ru-RU" b="1" dirty="0" err="1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Халл</a:t>
            </a:r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Групп»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АО « Управляющая компания» </a:t>
            </a:r>
            <a:r>
              <a:rPr kumimoji="0" lang="ru-RU" b="1" i="0" u="none" strike="noStrike" cap="none" normalizeH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Унистрой</a:t>
            </a:r>
            <a:r>
              <a:rPr kumimoji="0" lang="ru-RU" b="1" i="0" u="none" strike="noStrike" cap="none" normalizeH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>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95471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8555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8;p26">
            <a:extLst>
              <a:ext uri="{FF2B5EF4-FFF2-40B4-BE49-F238E27FC236}">
                <a16:creationId xmlns="" xmlns:a16="http://schemas.microsoft.com/office/drawing/2014/main" id="{D7DC6E25-7045-46E2-9222-63BAAF9DBAA2}"/>
              </a:ext>
            </a:extLst>
          </p:cNvPr>
          <p:cNvSpPr txBox="1"/>
          <p:nvPr/>
        </p:nvSpPr>
        <p:spPr>
          <a:xfrm>
            <a:off x="1149851" y="309960"/>
            <a:ext cx="9892299" cy="6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Соглашение о сотрудничестве</a:t>
            </a:r>
          </a:p>
        </p:txBody>
      </p:sp>
      <p:grpSp>
        <p:nvGrpSpPr>
          <p:cNvPr id="4" name="Группа 3">
            <a:extLst>
              <a:ext uri="{FF2B5EF4-FFF2-40B4-BE49-F238E27FC236}">
                <a16:creationId xmlns="" xmlns:a16="http://schemas.microsoft.com/office/drawing/2014/main" id="{4BE5755A-96BA-4228-97BA-AB90E0F34E62}"/>
              </a:ext>
            </a:extLst>
          </p:cNvPr>
          <p:cNvGrpSpPr/>
          <p:nvPr/>
        </p:nvGrpSpPr>
        <p:grpSpPr>
          <a:xfrm>
            <a:off x="5310907" y="2269659"/>
            <a:ext cx="6198295" cy="2506250"/>
            <a:chOff x="5604681" y="2214957"/>
            <a:chExt cx="5904523" cy="2275150"/>
          </a:xfrm>
          <a:solidFill>
            <a:schemeClr val="accent5"/>
          </a:solidFill>
        </p:grpSpPr>
        <p:sp>
          <p:nvSpPr>
            <p:cNvPr id="5" name="Скругленный прямоугольник 9">
              <a:extLst>
                <a:ext uri="{FF2B5EF4-FFF2-40B4-BE49-F238E27FC236}">
                  <a16:creationId xmlns="" xmlns:a16="http://schemas.microsoft.com/office/drawing/2014/main" id="{A76DA10C-DF17-4C4C-A394-27F61177E8BB}"/>
                </a:ext>
              </a:extLst>
            </p:cNvPr>
            <p:cNvSpPr/>
            <p:nvPr/>
          </p:nvSpPr>
          <p:spPr>
            <a:xfrm>
              <a:off x="5604681" y="2214957"/>
              <a:ext cx="5904523" cy="2275150"/>
            </a:xfrm>
            <a:prstGeom prst="roundRect">
              <a:avLst>
                <a:gd name="adj" fmla="val 6631"/>
              </a:avLst>
            </a:prstGeom>
            <a:grpFill/>
            <a:ln>
              <a:noFill/>
            </a:ln>
            <a:effectLst>
              <a:outerShdw blurRad="330200" dist="1524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Proxima Nova Th" panose="02000506030000020004" pitchFamily="2" charset="0"/>
              </a:endParaRPr>
            </a:p>
          </p:txBody>
        </p:sp>
        <p:pic>
          <p:nvPicPr>
            <p:cNvPr id="6" name="Рисунок 5">
              <a:extLst>
                <a:ext uri="{FF2B5EF4-FFF2-40B4-BE49-F238E27FC236}">
                  <a16:creationId xmlns="" xmlns:a16="http://schemas.microsoft.com/office/drawing/2014/main" id="{B8FC2926-8DD0-49D2-BDE2-CAEFD5F3647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828"/>
            <a:stretch/>
          </p:blipFill>
          <p:spPr>
            <a:xfrm>
              <a:off x="8510255" y="3385678"/>
              <a:ext cx="2965788" cy="1065415"/>
            </a:xfrm>
            <a:prstGeom prst="rect">
              <a:avLst/>
            </a:prstGeom>
            <a:grpFill/>
          </p:spPr>
        </p:pic>
      </p:grp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D1CB3E70-1142-425A-AC80-96B15DCB6FAA}"/>
              </a:ext>
            </a:extLst>
          </p:cNvPr>
          <p:cNvSpPr/>
          <p:nvPr/>
        </p:nvSpPr>
        <p:spPr>
          <a:xfrm>
            <a:off x="5380531" y="2410842"/>
            <a:ext cx="605904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Proxima Nova Rg" panose="02000506030000020004" pitchFamily="2" charset="0"/>
                <a:cs typeface="Proxima Nova" panose="020B0604020202020204" charset="0"/>
              </a:rPr>
              <a:t>Между </a:t>
            </a:r>
            <a:r>
              <a:rPr lang="ru-RU" dirty="0" err="1" smtClean="0">
                <a:solidFill>
                  <a:schemeClr val="bg1"/>
                </a:solidFill>
                <a:latin typeface="Proxima Nova Rg" panose="02000506030000020004" pitchFamily="2" charset="0"/>
                <a:cs typeface="Proxima Nova" panose="020B0604020202020204" charset="0"/>
              </a:rPr>
              <a:t>Актанышским</a:t>
            </a:r>
            <a:r>
              <a:rPr lang="ru-RU" dirty="0" smtClean="0">
                <a:solidFill>
                  <a:schemeClr val="bg1"/>
                </a:solidFill>
                <a:latin typeface="Proxima Nova Rg" panose="02000506030000020004" pitchFamily="2" charset="0"/>
                <a:cs typeface="Proxima Nova" panose="020B0604020202020204" charset="0"/>
              </a:rPr>
              <a:t> муниципальным районом РТ АНО «Казанский открытый университет талантов 2.0» </a:t>
            </a:r>
            <a:r>
              <a:rPr lang="ru-RU" sz="1800" dirty="0" smtClean="0">
                <a:solidFill>
                  <a:schemeClr val="bg1"/>
                </a:solidFill>
                <a:latin typeface="Proxima Nova Rg" panose="02000506030000020004" pitchFamily="2" charset="0"/>
                <a:cs typeface="Proxima Nova" panose="020B0604020202020204" charset="0"/>
              </a:rPr>
              <a:t>подписано </a:t>
            </a:r>
            <a:r>
              <a:rPr lang="ru-RU" sz="1800" dirty="0">
                <a:solidFill>
                  <a:schemeClr val="bg1"/>
                </a:solidFill>
                <a:latin typeface="Proxima Nova Rg" panose="02000506030000020004" pitchFamily="2" charset="0"/>
                <a:cs typeface="Proxima Nova" panose="020B0604020202020204" charset="0"/>
              </a:rPr>
              <a:t>соглашение о сотрудничестве по развитию и реализации интеллектуально-творческого потенциала детей и молодёжи </a:t>
            </a:r>
            <a:r>
              <a:rPr lang="ru-RU" sz="1800" dirty="0" smtClean="0">
                <a:solidFill>
                  <a:schemeClr val="bg1"/>
                </a:solidFill>
                <a:latin typeface="Proxima Nova Rg" panose="02000506030000020004" pitchFamily="2" charset="0"/>
                <a:cs typeface="Proxima Nova" panose="020B0604020202020204" charset="0"/>
              </a:rPr>
              <a:t>Актанышского МР</a:t>
            </a:r>
            <a:endParaRPr lang="ru-RU" sz="1800" dirty="0">
              <a:solidFill>
                <a:schemeClr val="bg1"/>
              </a:solidFill>
              <a:latin typeface="Proxima Nova Rg" panose="02000506030000020004" pitchFamily="2" charset="0"/>
              <a:cs typeface="Proxima Nova" panose="020B060402020202020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809FE0E9-A7B1-43BC-96F8-C5F4F1006488}"/>
              </a:ext>
            </a:extLst>
          </p:cNvPr>
          <p:cNvSpPr txBox="1"/>
          <p:nvPr/>
        </p:nvSpPr>
        <p:spPr>
          <a:xfrm>
            <a:off x="299476" y="6365646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9" name="Picture 2" descr="C:\Users\Зимфира\Desktop\print_4683807_3440825.jpg"/>
          <p:cNvPicPr>
            <a:picLocks noChangeAspect="1" noChangeArrowheads="1"/>
          </p:cNvPicPr>
          <p:nvPr/>
        </p:nvPicPr>
        <p:blipFill rotWithShape="1">
          <a:blip r:embed="rId3"/>
          <a:srcRect l="6575" t="6254" r="21639" b="8393"/>
          <a:stretch/>
        </p:blipFill>
        <p:spPr bwMode="auto">
          <a:xfrm>
            <a:off x="326571" y="1489167"/>
            <a:ext cx="4689566" cy="36511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6564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288;p26">
            <a:extLst>
              <a:ext uri="{FF2B5EF4-FFF2-40B4-BE49-F238E27FC236}">
                <a16:creationId xmlns="" xmlns:a16="http://schemas.microsoft.com/office/drawing/2014/main" id="{B2C3C61A-C37B-4340-A833-93B3B20DB018}"/>
              </a:ext>
            </a:extLst>
          </p:cNvPr>
          <p:cNvSpPr txBox="1"/>
          <p:nvPr/>
        </p:nvSpPr>
        <p:spPr>
          <a:xfrm>
            <a:off x="1149851" y="309960"/>
            <a:ext cx="9892299" cy="6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Font typeface="Arial" panose="020B0604020202020204" pitchFamily="34" charset="0"/>
              <a:buNone/>
            </a:pP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Кто может быть участником программ</a:t>
            </a:r>
          </a:p>
        </p:txBody>
      </p:sp>
      <p:pic>
        <p:nvPicPr>
          <p:cNvPr id="2050" name="Picture 2" descr="https://sun9-19.userapi.com/wNH2LaJ1EqpPgMQS9ab6Iwtl73wGJkLZeWzkrQ/PageqCp5I-Y.jpg">
            <a:extLst>
              <a:ext uri="{FF2B5EF4-FFF2-40B4-BE49-F238E27FC236}">
                <a16:creationId xmlns="" xmlns:a16="http://schemas.microsoft.com/office/drawing/2014/main" id="{846214A0-7B56-4CDE-8838-63DADDC034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5"/>
          <a:stretch/>
        </p:blipFill>
        <p:spPr bwMode="auto">
          <a:xfrm>
            <a:off x="7314966" y="1576950"/>
            <a:ext cx="5701280" cy="524365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Группа 4">
            <a:extLst>
              <a:ext uri="{FF2B5EF4-FFF2-40B4-BE49-F238E27FC236}">
                <a16:creationId xmlns="" xmlns:a16="http://schemas.microsoft.com/office/drawing/2014/main" id="{98D054C6-3CCF-49FB-ACA7-AC6ADD91A64C}"/>
              </a:ext>
            </a:extLst>
          </p:cNvPr>
          <p:cNvGrpSpPr/>
          <p:nvPr/>
        </p:nvGrpSpPr>
        <p:grpSpPr>
          <a:xfrm>
            <a:off x="187616" y="1366896"/>
            <a:ext cx="8397379" cy="3716323"/>
            <a:chOff x="6313729" y="2250595"/>
            <a:chExt cx="5904523" cy="2275150"/>
          </a:xfrm>
          <a:solidFill>
            <a:schemeClr val="accent5"/>
          </a:solidFill>
        </p:grpSpPr>
        <p:sp>
          <p:nvSpPr>
            <p:cNvPr id="6" name="Скругленный прямоугольник 9">
              <a:extLst>
                <a:ext uri="{FF2B5EF4-FFF2-40B4-BE49-F238E27FC236}">
                  <a16:creationId xmlns="" xmlns:a16="http://schemas.microsoft.com/office/drawing/2014/main" id="{597FC28E-3247-4325-8BBB-55A3068CBB57}"/>
                </a:ext>
              </a:extLst>
            </p:cNvPr>
            <p:cNvSpPr/>
            <p:nvPr/>
          </p:nvSpPr>
          <p:spPr>
            <a:xfrm>
              <a:off x="6313729" y="2250595"/>
              <a:ext cx="5904523" cy="2275150"/>
            </a:xfrm>
            <a:prstGeom prst="roundRect">
              <a:avLst>
                <a:gd name="adj" fmla="val 6631"/>
              </a:avLst>
            </a:prstGeom>
            <a:grpFill/>
            <a:ln>
              <a:noFill/>
            </a:ln>
            <a:effectLst>
              <a:outerShdw blurRad="330200" dist="152400" dir="2700000" algn="tl" rotWithShape="0">
                <a:prstClr val="black">
                  <a:alpha val="3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latin typeface="Proxima Nova Th" panose="02000506030000020004" pitchFamily="2" charset="0"/>
              </a:endParaRPr>
            </a:p>
          </p:txBody>
        </p:sp>
        <p:pic>
          <p:nvPicPr>
            <p:cNvPr id="7" name="Рисунок 6">
              <a:extLst>
                <a:ext uri="{FF2B5EF4-FFF2-40B4-BE49-F238E27FC236}">
                  <a16:creationId xmlns="" xmlns:a16="http://schemas.microsoft.com/office/drawing/2014/main" id="{EE6412D7-F2D1-4A20-B8DF-9606AFBD86F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3828"/>
            <a:stretch/>
          </p:blipFill>
          <p:spPr>
            <a:xfrm>
              <a:off x="10266128" y="3876888"/>
              <a:ext cx="1824174" cy="577074"/>
            </a:xfrm>
            <a:prstGeom prst="rect">
              <a:avLst/>
            </a:prstGeom>
            <a:grpFill/>
          </p:spPr>
        </p:pic>
      </p:grpSp>
      <p:sp>
        <p:nvSpPr>
          <p:cNvPr id="8" name="Содержимое 2">
            <a:extLst>
              <a:ext uri="{FF2B5EF4-FFF2-40B4-BE49-F238E27FC236}">
                <a16:creationId xmlns="" xmlns:a16="http://schemas.microsoft.com/office/drawing/2014/main" id="{0BE0F220-0731-4FFC-BDDD-64574BAC9F88}"/>
              </a:ext>
            </a:extLst>
          </p:cNvPr>
          <p:cNvSpPr txBox="1">
            <a:spLocks/>
          </p:cNvSpPr>
          <p:nvPr/>
        </p:nvSpPr>
        <p:spPr>
          <a:xfrm>
            <a:off x="478173" y="1256232"/>
            <a:ext cx="7742881" cy="312776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457200" lvl="0" indent="-3429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14400" lvl="1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lvl="2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800" lvl="3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86000" lvl="4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43200" lvl="5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00400" lvl="6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657600" lvl="7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114800" lvl="8" indent="-342900" algn="l" defTabSz="914400" rtl="0" eaLnBrk="1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endParaRPr lang="en-US" sz="3600" dirty="0">
              <a:solidFill>
                <a:srgbClr val="000099"/>
              </a:solidFill>
              <a:latin typeface="Proxima Nova Semibold" panose="02000506030000020004" charset="0"/>
            </a:endParaRPr>
          </a:p>
          <a:p>
            <a:r>
              <a:rPr lang="ru-RU" sz="2400" dirty="0">
                <a:solidFill>
                  <a:schemeClr val="bg1"/>
                </a:solidFill>
                <a:latin typeface="Proxima Nova Semibold" panose="02000506030000020004" charset="0"/>
              </a:rPr>
              <a:t>Школьники 10-17  лет</a:t>
            </a:r>
          </a:p>
          <a:p>
            <a:r>
              <a:rPr lang="ru-RU" sz="2400" dirty="0">
                <a:solidFill>
                  <a:schemeClr val="bg1"/>
                </a:solidFill>
                <a:latin typeface="Proxima Nova Semibold" panose="02000506030000020004" charset="0"/>
              </a:rPr>
              <a:t>Школьники с хорошей успеваемостью по школьным предметам</a:t>
            </a:r>
          </a:p>
          <a:p>
            <a:r>
              <a:rPr lang="ru-RU" sz="2400" dirty="0">
                <a:solidFill>
                  <a:schemeClr val="bg1"/>
                </a:solidFill>
                <a:latin typeface="Proxima Nova Semibold" panose="02000506030000020004" charset="0"/>
              </a:rPr>
              <a:t>Школьники, имеющие достижения в науке, спорте, искусстве, проектной деятельности</a:t>
            </a:r>
          </a:p>
          <a:p>
            <a:pPr>
              <a:buFont typeface="Arial" panose="020B0604020202020204" pitchFamily="34" charset="0"/>
              <a:buNone/>
            </a:pPr>
            <a:endParaRPr lang="ru-RU" sz="2400" dirty="0">
              <a:solidFill>
                <a:srgbClr val="000099"/>
              </a:solidFill>
              <a:latin typeface="Proxima Nova Semibold" panose="02000506030000020004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sz="2400" dirty="0">
              <a:solidFill>
                <a:srgbClr val="000099"/>
              </a:solidFill>
              <a:latin typeface="Proxima Nova Semibold" panose="02000506030000020004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sz="2400" dirty="0">
              <a:solidFill>
                <a:srgbClr val="000099"/>
              </a:solidFill>
              <a:latin typeface="Proxima Nova Semibold" panose="02000506030000020004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sz="2400" dirty="0">
              <a:latin typeface="Proxima Nova Semibold" panose="02000506030000020004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sz="2400" dirty="0">
              <a:solidFill>
                <a:srgbClr val="000099"/>
              </a:solidFill>
              <a:latin typeface="Proxima Nova Semibold" panose="02000506030000020004" charset="0"/>
            </a:endParaRPr>
          </a:p>
          <a:p>
            <a:pPr>
              <a:buFont typeface="Arial" panose="020B0604020202020204" pitchFamily="34" charset="0"/>
              <a:buNone/>
            </a:pPr>
            <a:endParaRPr lang="ru-RU" sz="2400" i="1" dirty="0">
              <a:solidFill>
                <a:srgbClr val="000099"/>
              </a:solidFill>
              <a:latin typeface="Proxima Nova Semibold" panose="0200050603000002000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A8B180B0-8256-48DD-97A9-8235E3904CBD}"/>
              </a:ext>
            </a:extLst>
          </p:cNvPr>
          <p:cNvSpPr txBox="1"/>
          <p:nvPr/>
        </p:nvSpPr>
        <p:spPr>
          <a:xfrm>
            <a:off x="299476" y="6365646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287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" name="Группа 150">
            <a:extLst>
              <a:ext uri="{FF2B5EF4-FFF2-40B4-BE49-F238E27FC236}">
                <a16:creationId xmlns="" xmlns:a16="http://schemas.microsoft.com/office/drawing/2014/main" id="{CF99526C-FE6D-427F-9266-05A9A27DB2D8}"/>
              </a:ext>
            </a:extLst>
          </p:cNvPr>
          <p:cNvGrpSpPr/>
          <p:nvPr/>
        </p:nvGrpSpPr>
        <p:grpSpPr>
          <a:xfrm>
            <a:off x="4769186" y="2128717"/>
            <a:ext cx="2405268" cy="1827246"/>
            <a:chOff x="6468676" y="1886470"/>
            <a:chExt cx="2405268" cy="1827246"/>
          </a:xfrm>
        </p:grpSpPr>
        <p:grpSp>
          <p:nvGrpSpPr>
            <p:cNvPr id="153" name="Группа 152">
              <a:extLst>
                <a:ext uri="{FF2B5EF4-FFF2-40B4-BE49-F238E27FC236}">
                  <a16:creationId xmlns="" xmlns:a16="http://schemas.microsoft.com/office/drawing/2014/main" id="{58D8E8D2-D6E7-4A23-B3DC-54198342E536}"/>
                </a:ext>
              </a:extLst>
            </p:cNvPr>
            <p:cNvGrpSpPr/>
            <p:nvPr/>
          </p:nvGrpSpPr>
          <p:grpSpPr>
            <a:xfrm>
              <a:off x="6468676" y="1886470"/>
              <a:ext cx="146254" cy="1686744"/>
              <a:chOff x="6426050" y="1564640"/>
              <a:chExt cx="146254" cy="1686744"/>
            </a:xfrm>
          </p:grpSpPr>
          <p:cxnSp>
            <p:nvCxnSpPr>
              <p:cNvPr id="161" name="Прямая соединительная линия 160">
                <a:extLst>
                  <a:ext uri="{FF2B5EF4-FFF2-40B4-BE49-F238E27FC236}">
                    <a16:creationId xmlns="" xmlns:a16="http://schemas.microsoft.com/office/drawing/2014/main" id="{23C36A4B-8DD0-422F-B21B-E1E2129692AC}"/>
                  </a:ext>
                </a:extLst>
              </p:cNvPr>
              <p:cNvCxnSpPr>
                <a:cxnSpLocks/>
                <a:endCxn id="166" idx="4"/>
              </p:cNvCxnSpPr>
              <p:nvPr/>
            </p:nvCxnSpPr>
            <p:spPr>
              <a:xfrm>
                <a:off x="6490275" y="1564640"/>
                <a:ext cx="8902" cy="1686744"/>
              </a:xfrm>
              <a:prstGeom prst="line">
                <a:avLst/>
              </a:prstGeom>
              <a:ln w="28575" cap="rnd">
                <a:solidFill>
                  <a:schemeClr val="accent5"/>
                </a:solidFill>
                <a:prstDash val="sysDot"/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2" name="Овал 161">
                <a:extLst>
                  <a:ext uri="{FF2B5EF4-FFF2-40B4-BE49-F238E27FC236}">
                    <a16:creationId xmlns="" xmlns:a16="http://schemas.microsoft.com/office/drawing/2014/main" id="{0682A4D8-933D-416D-979F-3A4162A32EAB}"/>
                  </a:ext>
                </a:extLst>
              </p:cNvPr>
              <p:cNvSpPr/>
              <p:nvPr/>
            </p:nvSpPr>
            <p:spPr>
              <a:xfrm>
                <a:off x="6426050" y="2205840"/>
                <a:ext cx="146254" cy="14543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2000">
                  <a:solidFill>
                    <a:srgbClr val="333333"/>
                  </a:solidFill>
                  <a:latin typeface="Proxima Nova Rg" panose="02000506030000020004" pitchFamily="2" charset="0"/>
                </a:endParaRPr>
              </a:p>
            </p:txBody>
          </p:sp>
          <p:sp>
            <p:nvSpPr>
              <p:cNvPr id="163" name="Овал 162">
                <a:extLst>
                  <a:ext uri="{FF2B5EF4-FFF2-40B4-BE49-F238E27FC236}">
                    <a16:creationId xmlns="" xmlns:a16="http://schemas.microsoft.com/office/drawing/2014/main" id="{9071951F-6F26-47B4-9D05-737599F19069}"/>
                  </a:ext>
                </a:extLst>
              </p:cNvPr>
              <p:cNvSpPr/>
              <p:nvPr/>
            </p:nvSpPr>
            <p:spPr>
              <a:xfrm>
                <a:off x="6426050" y="1755786"/>
                <a:ext cx="146254" cy="14543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2000">
                  <a:solidFill>
                    <a:srgbClr val="333333"/>
                  </a:solidFill>
                  <a:latin typeface="Proxima Nova Rg" panose="02000506030000020004" pitchFamily="2" charset="0"/>
                </a:endParaRPr>
              </a:p>
            </p:txBody>
          </p:sp>
          <p:sp>
            <p:nvSpPr>
              <p:cNvPr id="166" name="Овал 165">
                <a:extLst>
                  <a:ext uri="{FF2B5EF4-FFF2-40B4-BE49-F238E27FC236}">
                    <a16:creationId xmlns="" xmlns:a16="http://schemas.microsoft.com/office/drawing/2014/main" id="{AC643324-AFEB-46D8-8D25-BAD2D1868FAA}"/>
                  </a:ext>
                </a:extLst>
              </p:cNvPr>
              <p:cNvSpPr/>
              <p:nvPr/>
            </p:nvSpPr>
            <p:spPr>
              <a:xfrm>
                <a:off x="6426050" y="3105948"/>
                <a:ext cx="146254" cy="14543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2000">
                  <a:solidFill>
                    <a:srgbClr val="333333"/>
                  </a:solidFill>
                  <a:latin typeface="Proxima Nova Rg" panose="02000506030000020004" pitchFamily="2" charset="0"/>
                </a:endParaRPr>
              </a:p>
            </p:txBody>
          </p:sp>
          <p:sp>
            <p:nvSpPr>
              <p:cNvPr id="167" name="Овал 166">
                <a:extLst>
                  <a:ext uri="{FF2B5EF4-FFF2-40B4-BE49-F238E27FC236}">
                    <a16:creationId xmlns="" xmlns:a16="http://schemas.microsoft.com/office/drawing/2014/main" id="{374C55CC-E06C-4471-9498-E832AB4E0DAE}"/>
                  </a:ext>
                </a:extLst>
              </p:cNvPr>
              <p:cNvSpPr/>
              <p:nvPr/>
            </p:nvSpPr>
            <p:spPr>
              <a:xfrm>
                <a:off x="6426050" y="2655894"/>
                <a:ext cx="146254" cy="145436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ru-RU" sz="2000">
                  <a:solidFill>
                    <a:srgbClr val="333333"/>
                  </a:solidFill>
                  <a:latin typeface="Proxima Nova Rg" panose="02000506030000020004" pitchFamily="2" charset="0"/>
                </a:endParaRPr>
              </a:p>
            </p:txBody>
          </p:sp>
        </p:grpSp>
        <p:sp>
          <p:nvSpPr>
            <p:cNvPr id="154" name="TextBox 153">
              <a:extLst>
                <a:ext uri="{FF2B5EF4-FFF2-40B4-BE49-F238E27FC236}">
                  <a16:creationId xmlns="" xmlns:a16="http://schemas.microsoft.com/office/drawing/2014/main" id="{B385AC1C-CE3B-4A04-9C8A-4C1D3C597AE5}"/>
                </a:ext>
              </a:extLst>
            </p:cNvPr>
            <p:cNvSpPr txBox="1"/>
            <p:nvPr/>
          </p:nvSpPr>
          <p:spPr>
            <a:xfrm>
              <a:off x="6717194" y="1961640"/>
              <a:ext cx="203599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rgbClr val="333333"/>
                  </a:solidFill>
                  <a:latin typeface="Proxima Nova Rg" panose="02000506030000020004" pitchFamily="2" charset="0"/>
                </a:rPr>
                <a:t>лыжные гонки</a:t>
              </a:r>
            </a:p>
          </p:txBody>
        </p:sp>
        <p:sp>
          <p:nvSpPr>
            <p:cNvPr id="155" name="TextBox 154">
              <a:extLst>
                <a:ext uri="{FF2B5EF4-FFF2-40B4-BE49-F238E27FC236}">
                  <a16:creationId xmlns="" xmlns:a16="http://schemas.microsoft.com/office/drawing/2014/main" id="{2ABDC015-82AA-49BA-93E6-3046E620C304}"/>
                </a:ext>
              </a:extLst>
            </p:cNvPr>
            <p:cNvSpPr txBox="1"/>
            <p:nvPr/>
          </p:nvSpPr>
          <p:spPr>
            <a:xfrm>
              <a:off x="6717194" y="2435809"/>
              <a:ext cx="13961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rgbClr val="333333"/>
                  </a:solidFill>
                  <a:latin typeface="Proxima Nova Rg" panose="02000506030000020004" pitchFamily="2" charset="0"/>
                </a:rPr>
                <a:t>шахматы</a:t>
              </a:r>
            </a:p>
          </p:txBody>
        </p:sp>
        <p:sp>
          <p:nvSpPr>
            <p:cNvPr id="156" name="TextBox 155">
              <a:extLst>
                <a:ext uri="{FF2B5EF4-FFF2-40B4-BE49-F238E27FC236}">
                  <a16:creationId xmlns="" xmlns:a16="http://schemas.microsoft.com/office/drawing/2014/main" id="{0E04200D-C149-49D3-9E9C-F165AB25F601}"/>
                </a:ext>
              </a:extLst>
            </p:cNvPr>
            <p:cNvSpPr txBox="1"/>
            <p:nvPr/>
          </p:nvSpPr>
          <p:spPr>
            <a:xfrm>
              <a:off x="6717193" y="2875495"/>
              <a:ext cx="2156751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rgbClr val="333333"/>
                  </a:solidFill>
                  <a:latin typeface="Proxima Nova Rg" panose="02000506030000020004" pitchFamily="2" charset="0"/>
                </a:rPr>
                <a:t>легкая атлетика </a:t>
              </a:r>
            </a:p>
          </p:txBody>
        </p:sp>
        <p:sp>
          <p:nvSpPr>
            <p:cNvPr id="157" name="TextBox 156">
              <a:extLst>
                <a:ext uri="{FF2B5EF4-FFF2-40B4-BE49-F238E27FC236}">
                  <a16:creationId xmlns="" xmlns:a16="http://schemas.microsoft.com/office/drawing/2014/main" id="{4F6BC05E-26B8-47FD-9012-B241B6A52DBB}"/>
                </a:ext>
              </a:extLst>
            </p:cNvPr>
            <p:cNvSpPr txBox="1"/>
            <p:nvPr/>
          </p:nvSpPr>
          <p:spPr>
            <a:xfrm>
              <a:off x="6717194" y="3313606"/>
              <a:ext cx="14903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000" dirty="0">
                  <a:solidFill>
                    <a:srgbClr val="333333"/>
                  </a:solidFill>
                  <a:latin typeface="Proxima Nova Rg" panose="02000506030000020004" pitchFamily="2" charset="0"/>
                </a:rPr>
                <a:t>футбол</a:t>
              </a:r>
            </a:p>
          </p:txBody>
        </p:sp>
      </p:grpSp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0BFE837E-7872-40E8-B002-3989CC7AA199}"/>
              </a:ext>
            </a:extLst>
          </p:cNvPr>
          <p:cNvSpPr/>
          <p:nvPr/>
        </p:nvSpPr>
        <p:spPr>
          <a:xfrm>
            <a:off x="8940441" y="1525662"/>
            <a:ext cx="2007525" cy="487258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roxima Nova Rg" panose="02000506030000020004" pitchFamily="2" charset="0"/>
                <a:cs typeface="Proxima Nova" panose="020B0604020202020204" charset="0"/>
              </a:rPr>
              <a:t>ИСКУССТВО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2941124E-7117-4DFF-A8B3-A1176DE04FDF}"/>
              </a:ext>
            </a:extLst>
          </p:cNvPr>
          <p:cNvSpPr/>
          <p:nvPr/>
        </p:nvSpPr>
        <p:spPr>
          <a:xfrm>
            <a:off x="5122635" y="1525662"/>
            <a:ext cx="1734841" cy="487258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roxima Nova Rg" panose="02000506030000020004" pitchFamily="2" charset="0"/>
                <a:cs typeface="Proxima Nova" panose="020B0604020202020204" charset="0"/>
              </a:rPr>
              <a:t>СПОРТ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5C23BBB9-703C-4BD2-B4F8-E2C65B8CBDB9}"/>
              </a:ext>
            </a:extLst>
          </p:cNvPr>
          <p:cNvSpPr/>
          <p:nvPr/>
        </p:nvSpPr>
        <p:spPr>
          <a:xfrm>
            <a:off x="1471494" y="1525662"/>
            <a:ext cx="1734841" cy="487258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roxima Nova Rg" panose="02000506030000020004" pitchFamily="2" charset="0"/>
                <a:cs typeface="Proxima Nova" panose="020B0604020202020204" charset="0"/>
              </a:rPr>
              <a:t>НАУКА</a:t>
            </a:r>
          </a:p>
        </p:txBody>
      </p:sp>
      <p:grpSp>
        <p:nvGrpSpPr>
          <p:cNvPr id="115" name="Группа 114">
            <a:extLst>
              <a:ext uri="{FF2B5EF4-FFF2-40B4-BE49-F238E27FC236}">
                <a16:creationId xmlns="" xmlns:a16="http://schemas.microsoft.com/office/drawing/2014/main" id="{3FC38532-A785-40A1-92F6-53646BD73956}"/>
              </a:ext>
            </a:extLst>
          </p:cNvPr>
          <p:cNvGrpSpPr/>
          <p:nvPr/>
        </p:nvGrpSpPr>
        <p:grpSpPr>
          <a:xfrm>
            <a:off x="1098183" y="2104589"/>
            <a:ext cx="2709300" cy="3169783"/>
            <a:chOff x="6468676" y="1886470"/>
            <a:chExt cx="2709300" cy="3169783"/>
          </a:xfrm>
        </p:grpSpPr>
        <p:grpSp>
          <p:nvGrpSpPr>
            <p:cNvPr id="117" name="Группа 116">
              <a:extLst>
                <a:ext uri="{FF2B5EF4-FFF2-40B4-BE49-F238E27FC236}">
                  <a16:creationId xmlns="" xmlns:a16="http://schemas.microsoft.com/office/drawing/2014/main" id="{6AB08AD4-D3F8-4BC7-A42F-483CA8938C94}"/>
                </a:ext>
              </a:extLst>
            </p:cNvPr>
            <p:cNvGrpSpPr/>
            <p:nvPr/>
          </p:nvGrpSpPr>
          <p:grpSpPr>
            <a:xfrm>
              <a:off x="6468676" y="1886470"/>
              <a:ext cx="2709300" cy="3169783"/>
              <a:chOff x="6468676" y="1886470"/>
              <a:chExt cx="2709300" cy="3169783"/>
            </a:xfrm>
          </p:grpSpPr>
          <p:grpSp>
            <p:nvGrpSpPr>
              <p:cNvPr id="119" name="Группа 118">
                <a:extLst>
                  <a:ext uri="{FF2B5EF4-FFF2-40B4-BE49-F238E27FC236}">
                    <a16:creationId xmlns="" xmlns:a16="http://schemas.microsoft.com/office/drawing/2014/main" id="{7753C65A-0200-4845-AABD-650ADD3BDB6D}"/>
                  </a:ext>
                </a:extLst>
              </p:cNvPr>
              <p:cNvGrpSpPr/>
              <p:nvPr/>
            </p:nvGrpSpPr>
            <p:grpSpPr>
              <a:xfrm>
                <a:off x="6468676" y="1886470"/>
                <a:ext cx="146254" cy="3027057"/>
                <a:chOff x="6426050" y="1564640"/>
                <a:chExt cx="146254" cy="3027057"/>
              </a:xfrm>
            </p:grpSpPr>
            <p:cxnSp>
              <p:nvCxnSpPr>
                <p:cNvPr id="127" name="Прямая соединительная линия 126">
                  <a:extLst>
                    <a:ext uri="{FF2B5EF4-FFF2-40B4-BE49-F238E27FC236}">
                      <a16:creationId xmlns="" xmlns:a16="http://schemas.microsoft.com/office/drawing/2014/main" id="{62EF502E-CB18-47A2-BFB0-F80771B89FE1}"/>
                    </a:ext>
                  </a:extLst>
                </p:cNvPr>
                <p:cNvCxnSpPr>
                  <a:cxnSpLocks/>
                  <a:endCxn id="118" idx="4"/>
                </p:cNvCxnSpPr>
                <p:nvPr/>
              </p:nvCxnSpPr>
              <p:spPr>
                <a:xfrm>
                  <a:off x="6490275" y="1564640"/>
                  <a:ext cx="18077" cy="3027057"/>
                </a:xfrm>
                <a:prstGeom prst="line">
                  <a:avLst/>
                </a:prstGeom>
                <a:solidFill>
                  <a:schemeClr val="accent5"/>
                </a:solidFill>
                <a:ln w="28575" cap="rnd">
                  <a:solidFill>
                    <a:schemeClr val="accent5"/>
                  </a:solidFill>
                  <a:prstDash val="sysDot"/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28" name="Овал 127">
                  <a:extLst>
                    <a:ext uri="{FF2B5EF4-FFF2-40B4-BE49-F238E27FC236}">
                      <a16:creationId xmlns="" xmlns:a16="http://schemas.microsoft.com/office/drawing/2014/main" id="{987DAD6C-E94C-4481-87F6-724926A58528}"/>
                    </a:ext>
                  </a:extLst>
                </p:cNvPr>
                <p:cNvSpPr/>
                <p:nvPr/>
              </p:nvSpPr>
              <p:spPr>
                <a:xfrm>
                  <a:off x="6426050" y="2205840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29" name="Овал 128">
                  <a:extLst>
                    <a:ext uri="{FF2B5EF4-FFF2-40B4-BE49-F238E27FC236}">
                      <a16:creationId xmlns="" xmlns:a16="http://schemas.microsoft.com/office/drawing/2014/main" id="{531CCAC4-1442-4627-862D-43B4BE9F6D66}"/>
                    </a:ext>
                  </a:extLst>
                </p:cNvPr>
                <p:cNvSpPr/>
                <p:nvPr/>
              </p:nvSpPr>
              <p:spPr>
                <a:xfrm>
                  <a:off x="6426050" y="1755786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30" name="Овал 129">
                  <a:extLst>
                    <a:ext uri="{FF2B5EF4-FFF2-40B4-BE49-F238E27FC236}">
                      <a16:creationId xmlns="" xmlns:a16="http://schemas.microsoft.com/office/drawing/2014/main" id="{EE233698-A2D2-4798-A66C-E9BB67055A8F}"/>
                    </a:ext>
                  </a:extLst>
                </p:cNvPr>
                <p:cNvSpPr/>
                <p:nvPr/>
              </p:nvSpPr>
              <p:spPr>
                <a:xfrm>
                  <a:off x="6426050" y="4006058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31" name="Овал 130">
                  <a:extLst>
                    <a:ext uri="{FF2B5EF4-FFF2-40B4-BE49-F238E27FC236}">
                      <a16:creationId xmlns="" xmlns:a16="http://schemas.microsoft.com/office/drawing/2014/main" id="{71474E06-E149-4BB2-9D8B-F6E1DC5F02E0}"/>
                    </a:ext>
                  </a:extLst>
                </p:cNvPr>
                <p:cNvSpPr/>
                <p:nvPr/>
              </p:nvSpPr>
              <p:spPr>
                <a:xfrm>
                  <a:off x="6426050" y="3556002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32" name="Овал 131">
                  <a:extLst>
                    <a:ext uri="{FF2B5EF4-FFF2-40B4-BE49-F238E27FC236}">
                      <a16:creationId xmlns="" xmlns:a16="http://schemas.microsoft.com/office/drawing/2014/main" id="{5AB4DAE8-402D-49DC-8590-C8A29E2B290E}"/>
                    </a:ext>
                  </a:extLst>
                </p:cNvPr>
                <p:cNvSpPr/>
                <p:nvPr/>
              </p:nvSpPr>
              <p:spPr>
                <a:xfrm>
                  <a:off x="6426050" y="3105948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33" name="Овал 132">
                  <a:extLst>
                    <a:ext uri="{FF2B5EF4-FFF2-40B4-BE49-F238E27FC236}">
                      <a16:creationId xmlns="" xmlns:a16="http://schemas.microsoft.com/office/drawing/2014/main" id="{B65BF308-9DAA-44A5-A1CD-8422FBBBBED7}"/>
                    </a:ext>
                  </a:extLst>
                </p:cNvPr>
                <p:cNvSpPr/>
                <p:nvPr/>
              </p:nvSpPr>
              <p:spPr>
                <a:xfrm>
                  <a:off x="6426050" y="2655894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</p:grpSp>
          <p:sp>
            <p:nvSpPr>
              <p:cNvPr id="120" name="TextBox 119">
                <a:extLst>
                  <a:ext uri="{FF2B5EF4-FFF2-40B4-BE49-F238E27FC236}">
                    <a16:creationId xmlns="" xmlns:a16="http://schemas.microsoft.com/office/drawing/2014/main" id="{2259A159-4C05-45DD-BC42-F9556A53861F}"/>
                  </a:ext>
                </a:extLst>
              </p:cNvPr>
              <p:cNvSpPr txBox="1"/>
              <p:nvPr/>
            </p:nvSpPr>
            <p:spPr>
              <a:xfrm>
                <a:off x="6717194" y="1961640"/>
                <a:ext cx="203599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физика</a:t>
                </a:r>
              </a:p>
            </p:txBody>
          </p:sp>
          <p:sp>
            <p:nvSpPr>
              <p:cNvPr id="121" name="TextBox 120">
                <a:extLst>
                  <a:ext uri="{FF2B5EF4-FFF2-40B4-BE49-F238E27FC236}">
                    <a16:creationId xmlns="" xmlns:a16="http://schemas.microsoft.com/office/drawing/2014/main" id="{97F931BA-635D-4088-9A2E-70973F018199}"/>
                  </a:ext>
                </a:extLst>
              </p:cNvPr>
              <p:cNvSpPr txBox="1"/>
              <p:nvPr/>
            </p:nvSpPr>
            <p:spPr>
              <a:xfrm>
                <a:off x="6717194" y="2435809"/>
                <a:ext cx="13961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химия</a:t>
                </a:r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="" xmlns:a16="http://schemas.microsoft.com/office/drawing/2014/main" id="{B39BDEC6-737C-4D33-97AD-9499E3A6C62A}"/>
                  </a:ext>
                </a:extLst>
              </p:cNvPr>
              <p:cNvSpPr txBox="1"/>
              <p:nvPr/>
            </p:nvSpPr>
            <p:spPr>
              <a:xfrm>
                <a:off x="6717194" y="2875495"/>
                <a:ext cx="15829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биология</a:t>
                </a:r>
              </a:p>
            </p:txBody>
          </p:sp>
          <p:sp>
            <p:nvSpPr>
              <p:cNvPr id="123" name="TextBox 122">
                <a:extLst>
                  <a:ext uri="{FF2B5EF4-FFF2-40B4-BE49-F238E27FC236}">
                    <a16:creationId xmlns="" xmlns:a16="http://schemas.microsoft.com/office/drawing/2014/main" id="{9ECC3779-8A5D-478D-9D28-4EFF460C7C5B}"/>
                  </a:ext>
                </a:extLst>
              </p:cNvPr>
              <p:cNvSpPr txBox="1"/>
              <p:nvPr/>
            </p:nvSpPr>
            <p:spPr>
              <a:xfrm>
                <a:off x="6717194" y="3313606"/>
                <a:ext cx="149036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экология</a:t>
                </a:r>
              </a:p>
            </p:txBody>
          </p:sp>
          <p:sp>
            <p:nvSpPr>
              <p:cNvPr id="124" name="TextBox 123">
                <a:extLst>
                  <a:ext uri="{FF2B5EF4-FFF2-40B4-BE49-F238E27FC236}">
                    <a16:creationId xmlns="" xmlns:a16="http://schemas.microsoft.com/office/drawing/2014/main" id="{3BA2FFFB-7777-4652-A4D2-742B8A121919}"/>
                  </a:ext>
                </a:extLst>
              </p:cNvPr>
              <p:cNvSpPr txBox="1"/>
              <p:nvPr/>
            </p:nvSpPr>
            <p:spPr>
              <a:xfrm>
                <a:off x="6717194" y="3765883"/>
                <a:ext cx="158296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математика</a:t>
                </a:r>
              </a:p>
            </p:txBody>
          </p:sp>
          <p:sp>
            <p:nvSpPr>
              <p:cNvPr id="125" name="TextBox 124">
                <a:extLst>
                  <a:ext uri="{FF2B5EF4-FFF2-40B4-BE49-F238E27FC236}">
                    <a16:creationId xmlns="" xmlns:a16="http://schemas.microsoft.com/office/drawing/2014/main" id="{A923DBE6-F4C2-44AC-8C95-617500878F4A}"/>
                  </a:ext>
                </a:extLst>
              </p:cNvPr>
              <p:cNvSpPr txBox="1"/>
              <p:nvPr/>
            </p:nvSpPr>
            <p:spPr>
              <a:xfrm>
                <a:off x="6717194" y="4195587"/>
                <a:ext cx="1857680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информатика</a:t>
                </a:r>
              </a:p>
            </p:txBody>
          </p:sp>
          <p:sp>
            <p:nvSpPr>
              <p:cNvPr id="126" name="TextBox 125">
                <a:extLst>
                  <a:ext uri="{FF2B5EF4-FFF2-40B4-BE49-F238E27FC236}">
                    <a16:creationId xmlns="" xmlns:a16="http://schemas.microsoft.com/office/drawing/2014/main" id="{E7DEC87A-9E45-4516-866A-5EA7B96DDAB8}"/>
                  </a:ext>
                </a:extLst>
              </p:cNvPr>
              <p:cNvSpPr txBox="1"/>
              <p:nvPr/>
            </p:nvSpPr>
            <p:spPr>
              <a:xfrm>
                <a:off x="6717194" y="4656143"/>
                <a:ext cx="24607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проектные смены</a:t>
                </a:r>
              </a:p>
            </p:txBody>
          </p:sp>
        </p:grpSp>
        <p:sp>
          <p:nvSpPr>
            <p:cNvPr id="118" name="Овал 117">
              <a:extLst>
                <a:ext uri="{FF2B5EF4-FFF2-40B4-BE49-F238E27FC236}">
                  <a16:creationId xmlns="" xmlns:a16="http://schemas.microsoft.com/office/drawing/2014/main" id="{4F127766-4D80-413C-883E-9757226923A6}"/>
                </a:ext>
              </a:extLst>
            </p:cNvPr>
            <p:cNvSpPr/>
            <p:nvPr/>
          </p:nvSpPr>
          <p:spPr>
            <a:xfrm>
              <a:off x="6477851" y="4768091"/>
              <a:ext cx="146254" cy="14543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000" dirty="0">
                <a:solidFill>
                  <a:srgbClr val="333333"/>
                </a:solidFill>
                <a:latin typeface="Proxima Nova Rg" panose="02000506030000020004" pitchFamily="2" charset="0"/>
              </a:endParaRPr>
            </a:p>
          </p:txBody>
        </p:sp>
      </p:grpSp>
      <p:pic>
        <p:nvPicPr>
          <p:cNvPr id="134" name="Рисунок 133">
            <a:extLst>
              <a:ext uri="{FF2B5EF4-FFF2-40B4-BE49-F238E27FC236}">
                <a16:creationId xmlns="" xmlns:a16="http://schemas.microsoft.com/office/drawing/2014/main" id="{2C65826A-1615-47E4-AEA2-0CC0D1B303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1" t="68081" r="33082" b="-581"/>
          <a:stretch/>
        </p:blipFill>
        <p:spPr>
          <a:xfrm>
            <a:off x="669013" y="1223038"/>
            <a:ext cx="1175056" cy="1072697"/>
          </a:xfrm>
          <a:prstGeom prst="rect">
            <a:avLst/>
          </a:prstGeom>
        </p:spPr>
      </p:pic>
      <p:sp>
        <p:nvSpPr>
          <p:cNvPr id="109" name="Google Shape;288;p26">
            <a:extLst>
              <a:ext uri="{FF2B5EF4-FFF2-40B4-BE49-F238E27FC236}">
                <a16:creationId xmlns="" xmlns:a16="http://schemas.microsoft.com/office/drawing/2014/main" id="{782808D5-5E1D-4ADD-BAEE-D4AC4D80CA8D}"/>
              </a:ext>
            </a:extLst>
          </p:cNvPr>
          <p:cNvSpPr txBox="1"/>
          <p:nvPr/>
        </p:nvSpPr>
        <p:spPr>
          <a:xfrm>
            <a:off x="816734" y="287585"/>
            <a:ext cx="9892299" cy="6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Направления деятельности центра</a:t>
            </a:r>
          </a:p>
        </p:txBody>
      </p:sp>
      <p:pic>
        <p:nvPicPr>
          <p:cNvPr id="111" name="Рисунок 110">
            <a:extLst>
              <a:ext uri="{FF2B5EF4-FFF2-40B4-BE49-F238E27FC236}">
                <a16:creationId xmlns="" xmlns:a16="http://schemas.microsoft.com/office/drawing/2014/main" id="{7E03C567-1A10-4A22-9774-A9438144135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  <a14:imgEffect>
                      <a14:brightnessContrast bright="-17000" contrast="8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13" t="68081" r="50424" b="-581"/>
          <a:stretch/>
        </p:blipFill>
        <p:spPr>
          <a:xfrm>
            <a:off x="4365463" y="1277805"/>
            <a:ext cx="1069666" cy="1072697"/>
          </a:xfrm>
          <a:prstGeom prst="rect">
            <a:avLst/>
          </a:prstGeom>
        </p:spPr>
      </p:pic>
      <p:pic>
        <p:nvPicPr>
          <p:cNvPr id="112" name="Рисунок 111">
            <a:extLst>
              <a:ext uri="{FF2B5EF4-FFF2-40B4-BE49-F238E27FC236}">
                <a16:creationId xmlns="" xmlns:a16="http://schemas.microsoft.com/office/drawing/2014/main" id="{2C65826A-1615-47E4-AEA2-0CC0D1B303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1" t="68081" r="33082" b="-581"/>
          <a:stretch/>
        </p:blipFill>
        <p:spPr>
          <a:xfrm>
            <a:off x="8197547" y="1223038"/>
            <a:ext cx="1175056" cy="1072697"/>
          </a:xfrm>
          <a:prstGeom prst="rect">
            <a:avLst/>
          </a:prstGeom>
        </p:spPr>
      </p:pic>
      <p:grpSp>
        <p:nvGrpSpPr>
          <p:cNvPr id="14" name="Группа 13">
            <a:extLst>
              <a:ext uri="{FF2B5EF4-FFF2-40B4-BE49-F238E27FC236}">
                <a16:creationId xmlns="" xmlns:a16="http://schemas.microsoft.com/office/drawing/2014/main" id="{228A2DEA-5C53-4A8E-9C79-201441F11ADB}"/>
              </a:ext>
            </a:extLst>
          </p:cNvPr>
          <p:cNvGrpSpPr/>
          <p:nvPr/>
        </p:nvGrpSpPr>
        <p:grpSpPr>
          <a:xfrm>
            <a:off x="8655484" y="2104758"/>
            <a:ext cx="3332183" cy="4000682"/>
            <a:chOff x="9175643" y="2104758"/>
            <a:chExt cx="3332183" cy="4000682"/>
          </a:xfrm>
        </p:grpSpPr>
        <p:grpSp>
          <p:nvGrpSpPr>
            <p:cNvPr id="169" name="Группа 168">
              <a:extLst>
                <a:ext uri="{FF2B5EF4-FFF2-40B4-BE49-F238E27FC236}">
                  <a16:creationId xmlns="" xmlns:a16="http://schemas.microsoft.com/office/drawing/2014/main" id="{33E6B17F-90E7-4AF8-9778-FC745C7F0E3D}"/>
                </a:ext>
              </a:extLst>
            </p:cNvPr>
            <p:cNvGrpSpPr/>
            <p:nvPr/>
          </p:nvGrpSpPr>
          <p:grpSpPr>
            <a:xfrm>
              <a:off x="9175643" y="2104758"/>
              <a:ext cx="3332183" cy="4000682"/>
              <a:chOff x="6468676" y="1886470"/>
              <a:chExt cx="3332183" cy="4000682"/>
            </a:xfrm>
          </p:grpSpPr>
          <p:grpSp>
            <p:nvGrpSpPr>
              <p:cNvPr id="171" name="Группа 170">
                <a:extLst>
                  <a:ext uri="{FF2B5EF4-FFF2-40B4-BE49-F238E27FC236}">
                    <a16:creationId xmlns="" xmlns:a16="http://schemas.microsoft.com/office/drawing/2014/main" id="{2C1E2103-6E71-4195-A7A8-FC5225B94F92}"/>
                  </a:ext>
                </a:extLst>
              </p:cNvPr>
              <p:cNvGrpSpPr/>
              <p:nvPr/>
            </p:nvGrpSpPr>
            <p:grpSpPr>
              <a:xfrm>
                <a:off x="6468676" y="1886470"/>
                <a:ext cx="146254" cy="3582453"/>
                <a:chOff x="6426050" y="1564640"/>
                <a:chExt cx="146254" cy="3582453"/>
              </a:xfrm>
            </p:grpSpPr>
            <p:cxnSp>
              <p:nvCxnSpPr>
                <p:cNvPr id="179" name="Прямая соединительная линия 178">
                  <a:extLst>
                    <a:ext uri="{FF2B5EF4-FFF2-40B4-BE49-F238E27FC236}">
                      <a16:creationId xmlns="" xmlns:a16="http://schemas.microsoft.com/office/drawing/2014/main" id="{BDF73101-5C7C-4EC6-86CD-8F565B4F4175}"/>
                    </a:ext>
                  </a:extLst>
                </p:cNvPr>
                <p:cNvCxnSpPr>
                  <a:cxnSpLocks/>
                  <a:endCxn id="13" idx="4"/>
                </p:cNvCxnSpPr>
                <p:nvPr/>
              </p:nvCxnSpPr>
              <p:spPr>
                <a:xfrm>
                  <a:off x="6490275" y="1564640"/>
                  <a:ext cx="13285" cy="3582453"/>
                </a:xfrm>
                <a:prstGeom prst="line">
                  <a:avLst/>
                </a:prstGeom>
                <a:ln w="28575" cap="rnd">
                  <a:solidFill>
                    <a:schemeClr val="accent5"/>
                  </a:solidFill>
                  <a:prstDash val="sysDot"/>
                  <a:round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0" name="Овал 179">
                  <a:extLst>
                    <a:ext uri="{FF2B5EF4-FFF2-40B4-BE49-F238E27FC236}">
                      <a16:creationId xmlns="" xmlns:a16="http://schemas.microsoft.com/office/drawing/2014/main" id="{CC98640C-8571-4C9C-A697-3D03D855DB3C}"/>
                    </a:ext>
                  </a:extLst>
                </p:cNvPr>
                <p:cNvSpPr/>
                <p:nvPr/>
              </p:nvSpPr>
              <p:spPr>
                <a:xfrm>
                  <a:off x="6426050" y="2205840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81" name="Овал 180">
                  <a:extLst>
                    <a:ext uri="{FF2B5EF4-FFF2-40B4-BE49-F238E27FC236}">
                      <a16:creationId xmlns="" xmlns:a16="http://schemas.microsoft.com/office/drawing/2014/main" id="{D800BCE4-CCC1-4F5B-A135-418009C70F83}"/>
                    </a:ext>
                  </a:extLst>
                </p:cNvPr>
                <p:cNvSpPr/>
                <p:nvPr/>
              </p:nvSpPr>
              <p:spPr>
                <a:xfrm>
                  <a:off x="6426050" y="1755786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82" name="Овал 181">
                  <a:extLst>
                    <a:ext uri="{FF2B5EF4-FFF2-40B4-BE49-F238E27FC236}">
                      <a16:creationId xmlns="" xmlns:a16="http://schemas.microsoft.com/office/drawing/2014/main" id="{F9313261-6164-4EAA-A636-16ECB295DB3E}"/>
                    </a:ext>
                  </a:extLst>
                </p:cNvPr>
                <p:cNvSpPr/>
                <p:nvPr/>
              </p:nvSpPr>
              <p:spPr>
                <a:xfrm>
                  <a:off x="6426050" y="4304822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83" name="Овал 182">
                  <a:extLst>
                    <a:ext uri="{FF2B5EF4-FFF2-40B4-BE49-F238E27FC236}">
                      <a16:creationId xmlns="" xmlns:a16="http://schemas.microsoft.com/office/drawing/2014/main" id="{7C8631B7-0BCA-493F-BE35-263D722DFD79}"/>
                    </a:ext>
                  </a:extLst>
                </p:cNvPr>
                <p:cNvSpPr/>
                <p:nvPr/>
              </p:nvSpPr>
              <p:spPr>
                <a:xfrm>
                  <a:off x="6426050" y="3556002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84" name="Овал 183">
                  <a:extLst>
                    <a:ext uri="{FF2B5EF4-FFF2-40B4-BE49-F238E27FC236}">
                      <a16:creationId xmlns="" xmlns:a16="http://schemas.microsoft.com/office/drawing/2014/main" id="{E72E8EFC-6AC7-4827-93DC-A5F371D83B92}"/>
                    </a:ext>
                  </a:extLst>
                </p:cNvPr>
                <p:cNvSpPr/>
                <p:nvPr/>
              </p:nvSpPr>
              <p:spPr>
                <a:xfrm>
                  <a:off x="6426050" y="3105948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  <p:sp>
              <p:nvSpPr>
                <p:cNvPr id="185" name="Овал 184">
                  <a:extLst>
                    <a:ext uri="{FF2B5EF4-FFF2-40B4-BE49-F238E27FC236}">
                      <a16:creationId xmlns="" xmlns:a16="http://schemas.microsoft.com/office/drawing/2014/main" id="{201D7B11-847F-4FC5-819F-D0A12DA14FAE}"/>
                    </a:ext>
                  </a:extLst>
                </p:cNvPr>
                <p:cNvSpPr/>
                <p:nvPr/>
              </p:nvSpPr>
              <p:spPr>
                <a:xfrm>
                  <a:off x="6426050" y="2655894"/>
                  <a:ext cx="146254" cy="145436"/>
                </a:xfrm>
                <a:prstGeom prst="ellipse">
                  <a:avLst/>
                </a:prstGeom>
                <a:solidFill>
                  <a:schemeClr val="bg1"/>
                </a:solidFill>
                <a:ln w="38100">
                  <a:solidFill>
                    <a:schemeClr val="accent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ru-RU" sz="2000">
                    <a:solidFill>
                      <a:srgbClr val="333333"/>
                    </a:solidFill>
                    <a:latin typeface="Proxima Nova Rg" panose="02000506030000020004" pitchFamily="2" charset="0"/>
                  </a:endParaRPr>
                </a:p>
              </p:txBody>
            </p:sp>
          </p:grpSp>
          <p:sp>
            <p:nvSpPr>
              <p:cNvPr id="172" name="TextBox 171">
                <a:extLst>
                  <a:ext uri="{FF2B5EF4-FFF2-40B4-BE49-F238E27FC236}">
                    <a16:creationId xmlns="" xmlns:a16="http://schemas.microsoft.com/office/drawing/2014/main" id="{305E688A-2F45-470F-BBC5-6C9A52A2EC90}"/>
                  </a:ext>
                </a:extLst>
              </p:cNvPr>
              <p:cNvSpPr txBox="1"/>
              <p:nvPr/>
            </p:nvSpPr>
            <p:spPr>
              <a:xfrm>
                <a:off x="6717194" y="1961640"/>
                <a:ext cx="203599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вокал</a:t>
                </a:r>
              </a:p>
            </p:txBody>
          </p:sp>
          <p:sp>
            <p:nvSpPr>
              <p:cNvPr id="173" name="TextBox 172">
                <a:extLst>
                  <a:ext uri="{FF2B5EF4-FFF2-40B4-BE49-F238E27FC236}">
                    <a16:creationId xmlns="" xmlns:a16="http://schemas.microsoft.com/office/drawing/2014/main" id="{BFE24B9B-72FF-465B-BA13-660F333C2CBB}"/>
                  </a:ext>
                </a:extLst>
              </p:cNvPr>
              <p:cNvSpPr txBox="1"/>
              <p:nvPr/>
            </p:nvSpPr>
            <p:spPr>
              <a:xfrm>
                <a:off x="6717194" y="2435809"/>
                <a:ext cx="2873876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театральное искусство</a:t>
                </a:r>
              </a:p>
            </p:txBody>
          </p:sp>
          <p:sp>
            <p:nvSpPr>
              <p:cNvPr id="174" name="TextBox 173">
                <a:extLst>
                  <a:ext uri="{FF2B5EF4-FFF2-40B4-BE49-F238E27FC236}">
                    <a16:creationId xmlns="" xmlns:a16="http://schemas.microsoft.com/office/drawing/2014/main" id="{B606C9A6-CA61-4207-A0DA-AC5487D85A72}"/>
                  </a:ext>
                </a:extLst>
              </p:cNvPr>
              <p:cNvSpPr txBox="1"/>
              <p:nvPr/>
            </p:nvSpPr>
            <p:spPr>
              <a:xfrm>
                <a:off x="6717193" y="2875495"/>
                <a:ext cx="2203561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хореография</a:t>
                </a:r>
              </a:p>
            </p:txBody>
          </p:sp>
          <p:sp>
            <p:nvSpPr>
              <p:cNvPr id="175" name="TextBox 174">
                <a:extLst>
                  <a:ext uri="{FF2B5EF4-FFF2-40B4-BE49-F238E27FC236}">
                    <a16:creationId xmlns="" xmlns:a16="http://schemas.microsoft.com/office/drawing/2014/main" id="{97348C8B-C42C-4A2B-849A-4C82EA6A1C0A}"/>
                  </a:ext>
                </a:extLst>
              </p:cNvPr>
              <p:cNvSpPr txBox="1"/>
              <p:nvPr/>
            </p:nvSpPr>
            <p:spPr>
              <a:xfrm>
                <a:off x="6717194" y="3313606"/>
                <a:ext cx="1490360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ИЗО</a:t>
                </a:r>
              </a:p>
            </p:txBody>
          </p:sp>
          <p:sp>
            <p:nvSpPr>
              <p:cNvPr id="176" name="TextBox 175">
                <a:extLst>
                  <a:ext uri="{FF2B5EF4-FFF2-40B4-BE49-F238E27FC236}">
                    <a16:creationId xmlns="" xmlns:a16="http://schemas.microsoft.com/office/drawing/2014/main" id="{42D44A2F-4B88-40DB-A808-5A514DB7CF9C}"/>
                  </a:ext>
                </a:extLst>
              </p:cNvPr>
              <p:cNvSpPr txBox="1"/>
              <p:nvPr/>
            </p:nvSpPr>
            <p:spPr>
              <a:xfrm>
                <a:off x="6717194" y="3765883"/>
                <a:ext cx="1582964" cy="40011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дизайн</a:t>
                </a:r>
              </a:p>
            </p:txBody>
          </p:sp>
          <p:sp>
            <p:nvSpPr>
              <p:cNvPr id="177" name="TextBox 176">
                <a:extLst>
                  <a:ext uri="{FF2B5EF4-FFF2-40B4-BE49-F238E27FC236}">
                    <a16:creationId xmlns="" xmlns:a16="http://schemas.microsoft.com/office/drawing/2014/main" id="{70CCD71B-1BA5-46D2-B05B-2505728CF96F}"/>
                  </a:ext>
                </a:extLst>
              </p:cNvPr>
              <p:cNvSpPr txBox="1"/>
              <p:nvPr/>
            </p:nvSpPr>
            <p:spPr>
              <a:xfrm>
                <a:off x="6717193" y="4218257"/>
                <a:ext cx="2804121" cy="101566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музыкально-исполнительское искусство</a:t>
                </a:r>
              </a:p>
            </p:txBody>
          </p:sp>
          <p:sp>
            <p:nvSpPr>
              <p:cNvPr id="178" name="TextBox 177">
                <a:extLst>
                  <a:ext uri="{FF2B5EF4-FFF2-40B4-BE49-F238E27FC236}">
                    <a16:creationId xmlns="" xmlns:a16="http://schemas.microsoft.com/office/drawing/2014/main" id="{59AD970E-1DFE-4930-8FA1-70236B64C44D}"/>
                  </a:ext>
                </a:extLst>
              </p:cNvPr>
              <p:cNvSpPr txBox="1"/>
              <p:nvPr/>
            </p:nvSpPr>
            <p:spPr>
              <a:xfrm>
                <a:off x="6717193" y="5179266"/>
                <a:ext cx="3083666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литературное творчество</a:t>
                </a:r>
                <a:r>
                  <a:rPr lang="en-US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/</a:t>
                </a:r>
                <a:r>
                  <a:rPr lang="ru-RU" sz="2000" dirty="0">
                    <a:solidFill>
                      <a:srgbClr val="333333"/>
                    </a:solidFill>
                    <a:latin typeface="Proxima Nova Rg" panose="02000506030000020004" pitchFamily="2" charset="0"/>
                  </a:rPr>
                  <a:t>лингвистика</a:t>
                </a:r>
              </a:p>
            </p:txBody>
          </p:sp>
        </p:grpSp>
        <p:sp>
          <p:nvSpPr>
            <p:cNvPr id="13" name="Овал 12">
              <a:extLst>
                <a:ext uri="{FF2B5EF4-FFF2-40B4-BE49-F238E27FC236}">
                  <a16:creationId xmlns="" xmlns:a16="http://schemas.microsoft.com/office/drawing/2014/main" id="{6E63CFBF-AE1E-4F8A-BAEE-5B94B3E43D70}"/>
                </a:ext>
              </a:extLst>
            </p:cNvPr>
            <p:cNvSpPr/>
            <p:nvPr/>
          </p:nvSpPr>
          <p:spPr>
            <a:xfrm>
              <a:off x="9180026" y="5541775"/>
              <a:ext cx="146254" cy="145436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ru-RU" sz="2000">
                <a:solidFill>
                  <a:srgbClr val="333333"/>
                </a:solidFill>
                <a:latin typeface="Proxima Nova Rg" panose="02000506030000020004" pitchFamily="2" charset="0"/>
              </a:endParaRPr>
            </a:p>
          </p:txBody>
        </p:sp>
      </p:grpSp>
      <p:sp>
        <p:nvSpPr>
          <p:cNvPr id="2" name="Овал 1"/>
          <p:cNvSpPr/>
          <p:nvPr/>
        </p:nvSpPr>
        <p:spPr>
          <a:xfrm>
            <a:off x="916648" y="1508215"/>
            <a:ext cx="596947" cy="5317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roxima Nova Rg" panose="02000506030000020004" pitchFamily="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39" y="1566972"/>
            <a:ext cx="402909" cy="402909"/>
          </a:xfrm>
          <a:prstGeom prst="rect">
            <a:avLst/>
          </a:prstGeom>
        </p:spPr>
      </p:pic>
      <p:sp>
        <p:nvSpPr>
          <p:cNvPr id="135" name="TextBox 134">
            <a:extLst>
              <a:ext uri="{FF2B5EF4-FFF2-40B4-BE49-F238E27FC236}">
                <a16:creationId xmlns="" xmlns:a16="http://schemas.microsoft.com/office/drawing/2014/main" id="{944F6D24-89A7-43DC-99B6-EF50F2B106DB}"/>
              </a:ext>
            </a:extLst>
          </p:cNvPr>
          <p:cNvSpPr txBox="1"/>
          <p:nvPr/>
        </p:nvSpPr>
        <p:spPr>
          <a:xfrm>
            <a:off x="299476" y="6365646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627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: скругленные углы 9">
            <a:extLst>
              <a:ext uri="{FF2B5EF4-FFF2-40B4-BE49-F238E27FC236}">
                <a16:creationId xmlns="" xmlns:a16="http://schemas.microsoft.com/office/drawing/2014/main" id="{0BFE837E-7872-40E8-B002-3989CC7AA199}"/>
              </a:ext>
            </a:extLst>
          </p:cNvPr>
          <p:cNvSpPr/>
          <p:nvPr/>
        </p:nvSpPr>
        <p:spPr>
          <a:xfrm>
            <a:off x="1844069" y="3661543"/>
            <a:ext cx="3080269" cy="681925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roxima Nova Rg" panose="02000506030000020004" pitchFamily="2" charset="0"/>
                <a:cs typeface="Proxima Nova" panose="020B0604020202020204" charset="0"/>
              </a:rPr>
              <a:t>Кружки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="" xmlns:a16="http://schemas.microsoft.com/office/drawing/2014/main" id="{2941124E-7117-4DFF-A8B3-A1176DE04FDF}"/>
              </a:ext>
            </a:extLst>
          </p:cNvPr>
          <p:cNvSpPr/>
          <p:nvPr/>
        </p:nvSpPr>
        <p:spPr>
          <a:xfrm>
            <a:off x="1844069" y="2550770"/>
            <a:ext cx="3080269" cy="703640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roxima Nova Rg" panose="02000506030000020004" pitchFamily="2" charset="0"/>
                <a:cs typeface="Proxima Nova" panose="020B0604020202020204" charset="0"/>
              </a:rPr>
              <a:t>Дистанционные программы</a:t>
            </a: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="" xmlns:a16="http://schemas.microsoft.com/office/drawing/2014/main" id="{5C23BBB9-703C-4BD2-B4F8-E2C65B8CBDB9}"/>
              </a:ext>
            </a:extLst>
          </p:cNvPr>
          <p:cNvSpPr/>
          <p:nvPr/>
        </p:nvSpPr>
        <p:spPr>
          <a:xfrm>
            <a:off x="1844069" y="1508215"/>
            <a:ext cx="3080269" cy="678225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roxima Nova Rg" panose="02000506030000020004" pitchFamily="2" charset="0"/>
                <a:cs typeface="Proxima Nova" panose="020B0604020202020204" charset="0"/>
              </a:rPr>
              <a:t>Профильные очные программы</a:t>
            </a:r>
          </a:p>
        </p:txBody>
      </p:sp>
      <p:pic>
        <p:nvPicPr>
          <p:cNvPr id="134" name="Рисунок 133">
            <a:extLst>
              <a:ext uri="{FF2B5EF4-FFF2-40B4-BE49-F238E27FC236}">
                <a16:creationId xmlns="" xmlns:a16="http://schemas.microsoft.com/office/drawing/2014/main" id="{2C65826A-1615-47E4-AEA2-0CC0D1B3039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1" t="68081" r="33082" b="-581"/>
          <a:stretch/>
        </p:blipFill>
        <p:spPr>
          <a:xfrm>
            <a:off x="669013" y="1223038"/>
            <a:ext cx="1175056" cy="1072697"/>
          </a:xfrm>
          <a:prstGeom prst="rect">
            <a:avLst/>
          </a:prstGeom>
        </p:spPr>
      </p:pic>
      <p:sp>
        <p:nvSpPr>
          <p:cNvPr id="109" name="Google Shape;288;p26">
            <a:extLst>
              <a:ext uri="{FF2B5EF4-FFF2-40B4-BE49-F238E27FC236}">
                <a16:creationId xmlns="" xmlns:a16="http://schemas.microsoft.com/office/drawing/2014/main" id="{782808D5-5E1D-4ADD-BAEE-D4AC4D80CA8D}"/>
              </a:ext>
            </a:extLst>
          </p:cNvPr>
          <p:cNvSpPr txBox="1"/>
          <p:nvPr/>
        </p:nvSpPr>
        <p:spPr>
          <a:xfrm>
            <a:off x="816734" y="287585"/>
            <a:ext cx="9892299" cy="6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Форматы деятельности центра</a:t>
            </a:r>
          </a:p>
        </p:txBody>
      </p:sp>
      <p:sp>
        <p:nvSpPr>
          <p:cNvPr id="2" name="Овал 1"/>
          <p:cNvSpPr/>
          <p:nvPr/>
        </p:nvSpPr>
        <p:spPr>
          <a:xfrm>
            <a:off x="916648" y="1508215"/>
            <a:ext cx="596947" cy="5317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roxima Nova Rg" panose="02000506030000020004" pitchFamily="2" charset="0"/>
            </a:endParaRPr>
          </a:p>
        </p:txBody>
      </p:sp>
      <p:sp>
        <p:nvSpPr>
          <p:cNvPr id="135" name="TextBox 134">
            <a:extLst>
              <a:ext uri="{FF2B5EF4-FFF2-40B4-BE49-F238E27FC236}">
                <a16:creationId xmlns="" xmlns:a16="http://schemas.microsoft.com/office/drawing/2014/main" id="{944F6D24-89A7-43DC-99B6-EF50F2B106DB}"/>
              </a:ext>
            </a:extLst>
          </p:cNvPr>
          <p:cNvSpPr txBox="1"/>
          <p:nvPr/>
        </p:nvSpPr>
        <p:spPr>
          <a:xfrm>
            <a:off x="299476" y="6365646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9" name="Прямоугольник: скругленные углы 58">
            <a:extLst>
              <a:ext uri="{FF2B5EF4-FFF2-40B4-BE49-F238E27FC236}">
                <a16:creationId xmlns="" xmlns:a16="http://schemas.microsoft.com/office/drawing/2014/main" id="{6D30C356-C81E-42EF-AE35-EC77261CFBE8}"/>
              </a:ext>
            </a:extLst>
          </p:cNvPr>
          <p:cNvSpPr/>
          <p:nvPr/>
        </p:nvSpPr>
        <p:spPr>
          <a:xfrm>
            <a:off x="1844069" y="4707623"/>
            <a:ext cx="3080269" cy="681925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latin typeface="Proxima Nova Rg" panose="02000506030000020004" pitchFamily="2" charset="0"/>
                <a:cs typeface="Proxima Nova" panose="020B0604020202020204" charset="0"/>
              </a:rPr>
              <a:t>Постпрограммное сопровождение</a:t>
            </a:r>
          </a:p>
        </p:txBody>
      </p:sp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96CB9E3F-A586-49AD-9B21-7A9F49A07B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1" t="68081" r="33082" b="-581"/>
          <a:stretch/>
        </p:blipFill>
        <p:spPr>
          <a:xfrm>
            <a:off x="669013" y="2389205"/>
            <a:ext cx="1175056" cy="1072697"/>
          </a:xfrm>
          <a:prstGeom prst="rect">
            <a:avLst/>
          </a:prstGeom>
        </p:spPr>
      </p:pic>
      <p:sp>
        <p:nvSpPr>
          <p:cNvPr id="61" name="Овал 60">
            <a:extLst>
              <a:ext uri="{FF2B5EF4-FFF2-40B4-BE49-F238E27FC236}">
                <a16:creationId xmlns="" xmlns:a16="http://schemas.microsoft.com/office/drawing/2014/main" id="{30010136-1EF7-4D87-9C85-61404B277D58}"/>
              </a:ext>
            </a:extLst>
          </p:cNvPr>
          <p:cNvSpPr/>
          <p:nvPr/>
        </p:nvSpPr>
        <p:spPr>
          <a:xfrm>
            <a:off x="916648" y="2674382"/>
            <a:ext cx="596947" cy="5317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roxima Nova Rg" panose="02000506030000020004" pitchFamily="2" charset="0"/>
            </a:endParaRPr>
          </a:p>
        </p:txBody>
      </p:sp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3E01806C-9889-4B7F-9EAE-E8BA9D6BFCC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1" t="68081" r="33082" b="-581"/>
          <a:stretch/>
        </p:blipFill>
        <p:spPr>
          <a:xfrm>
            <a:off x="669013" y="3435285"/>
            <a:ext cx="1175056" cy="1072697"/>
          </a:xfrm>
          <a:prstGeom prst="rect">
            <a:avLst/>
          </a:prstGeom>
        </p:spPr>
      </p:pic>
      <p:sp>
        <p:nvSpPr>
          <p:cNvPr id="63" name="Овал 62">
            <a:extLst>
              <a:ext uri="{FF2B5EF4-FFF2-40B4-BE49-F238E27FC236}">
                <a16:creationId xmlns="" xmlns:a16="http://schemas.microsoft.com/office/drawing/2014/main" id="{EC7200D7-8C42-4D90-AB9B-067D13F5AC6C}"/>
              </a:ext>
            </a:extLst>
          </p:cNvPr>
          <p:cNvSpPr/>
          <p:nvPr/>
        </p:nvSpPr>
        <p:spPr>
          <a:xfrm>
            <a:off x="916648" y="3720462"/>
            <a:ext cx="596947" cy="5317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roxima Nova Rg" panose="02000506030000020004" pitchFamily="2" charset="0"/>
            </a:endParaRPr>
          </a:p>
        </p:txBody>
      </p:sp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05D3DA08-6D90-4853-8B65-FC5E11197C5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591" t="68081" r="33082" b="-581"/>
          <a:stretch/>
        </p:blipFill>
        <p:spPr>
          <a:xfrm>
            <a:off x="669013" y="4527435"/>
            <a:ext cx="1175056" cy="1072697"/>
          </a:xfrm>
          <a:prstGeom prst="rect">
            <a:avLst/>
          </a:prstGeom>
        </p:spPr>
      </p:pic>
      <p:sp>
        <p:nvSpPr>
          <p:cNvPr id="65" name="Овал 64">
            <a:extLst>
              <a:ext uri="{FF2B5EF4-FFF2-40B4-BE49-F238E27FC236}">
                <a16:creationId xmlns="" xmlns:a16="http://schemas.microsoft.com/office/drawing/2014/main" id="{9AFBD046-DFA3-4F9C-B0B9-FB8EA81D18FF}"/>
              </a:ext>
            </a:extLst>
          </p:cNvPr>
          <p:cNvSpPr/>
          <p:nvPr/>
        </p:nvSpPr>
        <p:spPr>
          <a:xfrm>
            <a:off x="916648" y="4812612"/>
            <a:ext cx="596947" cy="53173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Proxima Nova Rg" panose="02000506030000020004" pitchFamily="2" charset="0"/>
            </a:endParaRPr>
          </a:p>
        </p:txBody>
      </p:sp>
      <p:pic>
        <p:nvPicPr>
          <p:cNvPr id="3076" name="Picture 4" descr="https://sun9-67.userapi.com/jIxnb9tFAvbfn6VOwiVfSuhfBDnzDoDQyumdCA/y8MwL5_APpc.jpg">
            <a:extLst>
              <a:ext uri="{FF2B5EF4-FFF2-40B4-BE49-F238E27FC236}">
                <a16:creationId xmlns="" xmlns:a16="http://schemas.microsoft.com/office/drawing/2014/main" id="{4CDC2961-A06E-48E1-8B6D-F32704517F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33" t="19856"/>
          <a:stretch/>
        </p:blipFill>
        <p:spPr bwMode="auto">
          <a:xfrm>
            <a:off x="8215835" y="3836556"/>
            <a:ext cx="3997647" cy="310598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15.userapi.com/_e2cMaAe2GNToAEmlmcmGd71IBZw_c7DulV_yw/B_9Sk_AqrYg.jpg">
            <a:extLst>
              <a:ext uri="{FF2B5EF4-FFF2-40B4-BE49-F238E27FC236}">
                <a16:creationId xmlns="" xmlns:a16="http://schemas.microsoft.com/office/drawing/2014/main" id="{65205C0A-1D1B-4F89-A054-F9D66638B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93" r="9725"/>
          <a:stretch/>
        </p:blipFill>
        <p:spPr bwMode="auto">
          <a:xfrm>
            <a:off x="5151696" y="1123309"/>
            <a:ext cx="4709217" cy="392527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605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>
            <a:extLst>
              <a:ext uri="{FF2B5EF4-FFF2-40B4-BE49-F238E27FC236}">
                <a16:creationId xmlns="" xmlns:a16="http://schemas.microsoft.com/office/drawing/2014/main" id="{7E3F7974-1447-4934-AFC7-CEC1C606C79F}"/>
              </a:ext>
            </a:extLst>
          </p:cNvPr>
          <p:cNvSpPr txBox="1">
            <a:spLocks/>
          </p:cNvSpPr>
          <p:nvPr/>
        </p:nvSpPr>
        <p:spPr>
          <a:xfrm>
            <a:off x="335360" y="1257930"/>
            <a:ext cx="109728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None/>
            </a:pPr>
            <a:r>
              <a:rPr lang="ru-RU" sz="2400" dirty="0">
                <a:solidFill>
                  <a:schemeClr val="accent5"/>
                </a:solidFill>
              </a:rPr>
              <a:t>Портал: </a:t>
            </a:r>
            <a:r>
              <a:rPr lang="en-US" sz="2400" dirty="0">
                <a:solidFill>
                  <a:schemeClr val="accent5"/>
                </a:solidFill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https://utalents.ru/republic-center</a:t>
            </a:r>
            <a:r>
              <a:rPr lang="ru-RU" sz="2400" dirty="0">
                <a:solidFill>
                  <a:schemeClr val="accent5"/>
                </a:solidFill>
              </a:rPr>
              <a:t>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D3942EE4-A3A5-423C-8B24-563E045152E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92"/>
          <a:stretch/>
        </p:blipFill>
        <p:spPr>
          <a:xfrm>
            <a:off x="5816015" y="4320801"/>
            <a:ext cx="6237131" cy="209681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A110E13A-76A6-4751-8FCD-F6C3E9D1AD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362" y="1892213"/>
            <a:ext cx="5438118" cy="3073548"/>
          </a:xfrm>
          <a:prstGeom prst="rect">
            <a:avLst/>
          </a:prstGeom>
        </p:spPr>
      </p:pic>
      <p:sp>
        <p:nvSpPr>
          <p:cNvPr id="5" name="Google Shape;288;p26">
            <a:extLst>
              <a:ext uri="{FF2B5EF4-FFF2-40B4-BE49-F238E27FC236}">
                <a16:creationId xmlns="" xmlns:a16="http://schemas.microsoft.com/office/drawing/2014/main" id="{9BB37D15-F6A3-47E9-BF1F-92EE81581B75}"/>
              </a:ext>
            </a:extLst>
          </p:cNvPr>
          <p:cNvSpPr txBox="1"/>
          <p:nvPr/>
        </p:nvSpPr>
        <p:spPr>
          <a:xfrm>
            <a:off x="816734" y="287585"/>
            <a:ext cx="9892299" cy="60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algn="ctr"/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Proxima Nova Extrabold" panose="02000506030000020004" charset="0"/>
              </a:rPr>
              <a:t>Где найти актуальную информацию?</a:t>
            </a:r>
          </a:p>
          <a:p>
            <a:pPr algn="ctr"/>
            <a:endParaRPr lang="ru-RU" sz="3600" b="1" dirty="0">
              <a:solidFill>
                <a:schemeClr val="tx1">
                  <a:lumMod val="75000"/>
                  <a:lumOff val="25000"/>
                </a:schemeClr>
              </a:solidFill>
              <a:latin typeface="Proxima Nova Extrabold" panose="0200050603000002000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5AE4503-F864-4522-8616-C3E41ABE0F0F}"/>
              </a:ext>
            </a:extLst>
          </p:cNvPr>
          <p:cNvSpPr txBox="1"/>
          <p:nvPr/>
        </p:nvSpPr>
        <p:spPr>
          <a:xfrm>
            <a:off x="299476" y="6365646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ТалантыТатарстана</a:t>
            </a:r>
            <a:r>
              <a:rPr lang="ru-RU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4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#</a:t>
            </a:r>
            <a:r>
              <a:rPr lang="ru-RU" sz="14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УниверситетТалантов</a:t>
            </a:r>
            <a:endParaRPr lang="ru-RU" sz="1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266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B2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Овал 18"/>
          <p:cNvSpPr/>
          <p:nvPr/>
        </p:nvSpPr>
        <p:spPr>
          <a:xfrm>
            <a:off x="243178" y="1554479"/>
            <a:ext cx="15213132" cy="8238449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55075" y="485721"/>
            <a:ext cx="1586063" cy="2927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73411" y="484901"/>
            <a:ext cx="8296269" cy="645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Bl"/>
                <a:ea typeface="+mn-ea"/>
                <a:cs typeface="+mn-cs"/>
              </a:rPr>
              <a:t>ЧТО ДАЕТ УНИВЕРСИТЕТ?</a:t>
            </a:r>
          </a:p>
        </p:txBody>
      </p:sp>
      <p:pic>
        <p:nvPicPr>
          <p:cNvPr id="11" name="Picture 2" descr="Thinking Face on Apple iOS 13.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884" y="632096"/>
            <a:ext cx="440466" cy="44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02737" y="6434178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ТалантыТатарстана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УниверситетТалантов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5192789" y="1731461"/>
            <a:ext cx="6098656" cy="4563393"/>
            <a:chOff x="4919864" y="1731461"/>
            <a:chExt cx="6179056" cy="4563393"/>
          </a:xfrm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4919864" y="1731461"/>
              <a:ext cx="6179056" cy="636913"/>
            </a:xfrm>
            <a:prstGeom prst="roundRect">
              <a:avLst>
                <a:gd name="adj" fmla="val 2064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Выбрать будущую профессию</a:t>
              </a:r>
            </a:p>
          </p:txBody>
        </p:sp>
        <p:sp>
          <p:nvSpPr>
            <p:cNvPr id="12" name="Скругленный прямоугольник 11"/>
            <p:cNvSpPr/>
            <p:nvPr/>
          </p:nvSpPr>
          <p:spPr>
            <a:xfrm>
              <a:off x="4919864" y="2472711"/>
              <a:ext cx="6179056" cy="741250"/>
            </a:xfrm>
            <a:prstGeom prst="roundRect">
              <a:avLst>
                <a:gd name="adj" fmla="val 2064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Подготовиться к экзаменам в лучших школах по подготовке к ЕГЭ и ОГЭ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4919864" y="3319687"/>
              <a:ext cx="6179056" cy="636913"/>
            </a:xfrm>
            <a:prstGeom prst="roundRect">
              <a:avLst>
                <a:gd name="adj" fmla="val 2064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Подготовиться к олимпиадам в лучших партнерских школах</a:t>
              </a:r>
            </a:p>
          </p:txBody>
        </p:sp>
        <p:sp>
          <p:nvSpPr>
            <p:cNvPr id="15" name="Скругленный прямоугольник 14"/>
            <p:cNvSpPr/>
            <p:nvPr/>
          </p:nvSpPr>
          <p:spPr>
            <a:xfrm>
              <a:off x="4919864" y="4062326"/>
              <a:ext cx="6179056" cy="636913"/>
            </a:xfrm>
            <a:prstGeom prst="roundRect">
              <a:avLst>
                <a:gd name="adj" fmla="val 2064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Выбрать вуз для поступления</a:t>
              </a:r>
            </a:p>
          </p:txBody>
        </p:sp>
        <p:sp>
          <p:nvSpPr>
            <p:cNvPr id="16" name="Скругленный прямоугольник 15"/>
            <p:cNvSpPr/>
            <p:nvPr/>
          </p:nvSpPr>
          <p:spPr>
            <a:xfrm>
              <a:off x="4919864" y="4805435"/>
              <a:ext cx="6179056" cy="741600"/>
            </a:xfrm>
            <a:prstGeom prst="roundRect">
              <a:avLst>
                <a:gd name="adj" fmla="val 2064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Подготовиться к участию в российских проектных конкурсах</a:t>
              </a:r>
            </a:p>
          </p:txBody>
        </p:sp>
        <p:sp>
          <p:nvSpPr>
            <p:cNvPr id="17" name="Скругленный прямоугольник 16"/>
            <p:cNvSpPr/>
            <p:nvPr/>
          </p:nvSpPr>
          <p:spPr>
            <a:xfrm>
              <a:off x="4919864" y="5657654"/>
              <a:ext cx="6179056" cy="637200"/>
            </a:xfrm>
            <a:prstGeom prst="roundRect">
              <a:avLst>
                <a:gd name="adj" fmla="val 20649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216000"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7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Proxima Nova Rg"/>
                  <a:ea typeface="+mn-ea"/>
                  <a:cs typeface="+mn-cs"/>
                </a:rPr>
                <a:t>Запустить свой бизнес и начать на нем зарабатывать</a:t>
              </a:r>
            </a:p>
          </p:txBody>
        </p:sp>
      </p:grpSp>
      <p:pic>
        <p:nvPicPr>
          <p:cNvPr id="18" name="Picture 2" descr="https://sun9-56.userapi.com/c851428/v851428305/55a9c/pEXm8Lgi_kM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1" t="6535" r="34503" b="1695"/>
          <a:stretch/>
        </p:blipFill>
        <p:spPr bwMode="auto">
          <a:xfrm>
            <a:off x="831095" y="2123429"/>
            <a:ext cx="3890449" cy="3890449"/>
          </a:xfrm>
          <a:prstGeom prst="roundRect">
            <a:avLst>
              <a:gd name="adj" fmla="val 5195"/>
            </a:avLst>
          </a:prstGeom>
          <a:noFill/>
          <a:effectLst>
            <a:outerShdw blurRad="381000" dist="38100" dir="13500000" algn="br" rotWithShape="0">
              <a:schemeClr val="bg1">
                <a:lumMod val="95000"/>
                <a:alpha val="16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31095" y="1555774"/>
            <a:ext cx="30640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Школьникам</a:t>
            </a:r>
          </a:p>
        </p:txBody>
      </p:sp>
    </p:spTree>
    <p:extLst>
      <p:ext uri="{BB962C8B-B14F-4D97-AF65-F5344CB8AC3E}">
        <p14:creationId xmlns:p14="http://schemas.microsoft.com/office/powerpoint/2010/main" val="4044628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EB2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-3736428" y="-3977640"/>
            <a:ext cx="17360987" cy="994684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6747" y="487634"/>
            <a:ext cx="1610920" cy="290564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59931" y="455500"/>
            <a:ext cx="6915355" cy="6453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>
                <a:ln>
                  <a:noFill/>
                </a:ln>
                <a:solidFill>
                  <a:srgbClr val="1EB2A6"/>
                </a:solidFill>
                <a:effectLst/>
                <a:uLnTx/>
                <a:uFillTx/>
                <a:latin typeface="Proxima Nova Bl"/>
                <a:ea typeface="+mn-ea"/>
                <a:cs typeface="+mn-cs"/>
              </a:rPr>
              <a:t>ДЛЯ КОГО?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9932" y="1834297"/>
            <a:ext cx="69153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Победители и призеры республиканских олимпиад и конкурсов от 12 до 30 лет: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в предметных олимпиадах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в спорте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в культуре и искусстве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02737" y="6434178"/>
            <a:ext cx="4852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ТалантыТатарстана</a:t>
            </a:r>
            <a:r>
              <a:rPr kumimoji="0" lang="ru-RU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#</a:t>
            </a:r>
            <a:r>
              <a:rPr kumimoji="0" lang="ru-RU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roxima Nova Rg"/>
                <a:ea typeface="+mn-ea"/>
                <a:cs typeface="+mn-cs"/>
              </a:rPr>
              <a:t>УниверситетТалантов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roxima Nova Rg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712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Университет Талантов">
  <a:themeElements>
    <a:clrScheme name="Другая тема УТ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B800"/>
      </a:accent1>
      <a:accent2>
        <a:srgbClr val="A90123"/>
      </a:accent2>
      <a:accent3>
        <a:srgbClr val="632193"/>
      </a:accent3>
      <a:accent4>
        <a:srgbClr val="000080"/>
      </a:accent4>
      <a:accent5>
        <a:srgbClr val="00A99D"/>
      </a:accent5>
      <a:accent6>
        <a:srgbClr val="00923B"/>
      </a:accent6>
      <a:hlink>
        <a:srgbClr val="C6FFFB"/>
      </a:hlink>
      <a:folHlink>
        <a:srgbClr val="632193"/>
      </a:folHlink>
    </a:clrScheme>
    <a:fontScheme name="Другая 3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Другая 5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BB800"/>
      </a:accent1>
      <a:accent2>
        <a:srgbClr val="A90123"/>
      </a:accent2>
      <a:accent3>
        <a:srgbClr val="632193"/>
      </a:accent3>
      <a:accent4>
        <a:srgbClr val="000080"/>
      </a:accent4>
      <a:accent5>
        <a:srgbClr val="00A99D"/>
      </a:accent5>
      <a:accent6>
        <a:srgbClr val="00923B"/>
      </a:accent6>
      <a:hlink>
        <a:srgbClr val="00A99D"/>
      </a:hlink>
      <a:folHlink>
        <a:srgbClr val="632193"/>
      </a:folHlink>
    </a:clrScheme>
    <a:fontScheme name="Другая 3">
      <a:majorFont>
        <a:latin typeface="Proxima Nova Bl"/>
        <a:ea typeface=""/>
        <a:cs typeface=""/>
      </a:majorFont>
      <a:minorFont>
        <a:latin typeface="Proxima Nova Rg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Профессиональные_программы_для_студентов_Университета_Талантов_v_2.0</Template>
  <TotalTime>3586</TotalTime>
  <Words>1091</Words>
  <Application>Microsoft Office PowerPoint</Application>
  <PresentationFormat>Произвольный</PresentationFormat>
  <Paragraphs>270</Paragraphs>
  <Slides>24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8" baseType="lpstr">
      <vt:lpstr>Arial</vt:lpstr>
      <vt:lpstr>Times New Roman</vt:lpstr>
      <vt:lpstr>Cambria</vt:lpstr>
      <vt:lpstr>Wingdings</vt:lpstr>
      <vt:lpstr>Proxima Nova Rg</vt:lpstr>
      <vt:lpstr>Proxima Nova</vt:lpstr>
      <vt:lpstr>Proxima Nova Extrabold</vt:lpstr>
      <vt:lpstr>Proxima Nova Semibold</vt:lpstr>
      <vt:lpstr>Proxima Nova Th</vt:lpstr>
      <vt:lpstr>Calibri</vt:lpstr>
      <vt:lpstr>Courier New</vt:lpstr>
      <vt:lpstr>Proxima Nova Bl</vt:lpstr>
      <vt:lpstr>Университет Талантов</vt:lpstr>
      <vt:lpstr>Тема Office</vt:lpstr>
      <vt:lpstr>Презентация PowerPoint</vt:lpstr>
      <vt:lpstr>Префорум  «ОТКРЫТИЕ ТАЛАНТОВ 2020» 11.11.2020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КУПТ</dc:title>
  <dc:creator>Никита Павлов</dc:creator>
  <cp:lastModifiedBy>Эндже</cp:lastModifiedBy>
  <cp:revision>367</cp:revision>
  <dcterms:created xsi:type="dcterms:W3CDTF">2020-03-27T09:25:00Z</dcterms:created>
  <dcterms:modified xsi:type="dcterms:W3CDTF">2020-11-13T07:50:00Z</dcterms:modified>
</cp:coreProperties>
</file>